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drawings/drawing2.xml" ContentType="application/vnd.openxmlformats-officedocument.drawingml.chartshapes+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7" r:id="rId5"/>
    <p:sldId id="258" r:id="rId6"/>
    <p:sldId id="261" r:id="rId7"/>
    <p:sldId id="265" r:id="rId8"/>
    <p:sldId id="266" r:id="rId9"/>
    <p:sldId id="267" r:id="rId10"/>
    <p:sldId id="282" r:id="rId11"/>
    <p:sldId id="268" r:id="rId12"/>
    <p:sldId id="269" r:id="rId13"/>
    <p:sldId id="270" r:id="rId14"/>
    <p:sldId id="271" r:id="rId15"/>
    <p:sldId id="272" r:id="rId16"/>
    <p:sldId id="273" r:id="rId17"/>
    <p:sldId id="283" r:id="rId18"/>
    <p:sldId id="285" r:id="rId19"/>
    <p:sldId id="274" r:id="rId20"/>
    <p:sldId id="284" r:id="rId21"/>
    <p:sldId id="275" r:id="rId22"/>
    <p:sldId id="276" r:id="rId23"/>
    <p:sldId id="286" r:id="rId24"/>
    <p:sldId id="294" r:id="rId25"/>
    <p:sldId id="287" r:id="rId26"/>
    <p:sldId id="288" r:id="rId27"/>
    <p:sldId id="289" r:id="rId28"/>
    <p:sldId id="290" r:id="rId29"/>
    <p:sldId id="291" r:id="rId30"/>
    <p:sldId id="292" r:id="rId31"/>
    <p:sldId id="293" r:id="rId32"/>
    <p:sldId id="296" r:id="rId33"/>
    <p:sldId id="297" r:id="rId34"/>
    <p:sldId id="29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7CBD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24"/>
      </p:cViewPr>
      <p:guideLst>
        <p:guide orient="horz" pos="2160"/>
        <p:guide pos="2880"/>
      </p:guideLst>
    </p:cSldViewPr>
  </p:slideViewPr>
  <p:notesTextViewPr>
    <p:cViewPr>
      <p:scale>
        <a:sx n="1" d="1"/>
        <a:sy n="1" d="1"/>
      </p:scale>
      <p:origin x="0" y="0"/>
    </p:cViewPr>
  </p:notesTextViewPr>
  <p:sorterViewPr>
    <p:cViewPr>
      <p:scale>
        <a:sx n="100" d="100"/>
        <a:sy n="100" d="100"/>
      </p:scale>
      <p:origin x="0" y="126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file:///D:\Users%20Data\Stephen%20Browne\Documents\UNDP%20evaluations\GPPF%20Evaluation\Change_in_the_aid_delivery_landscape_and_position_of_the_UNDP.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3.bin"/></Relationships>
</file>

<file path=ppt/charts/_rels/chart5.xml.rels><?xml version="1.0" encoding="UTF-8" standalone="yes"?>
<Relationships xmlns="http://schemas.openxmlformats.org/package/2006/relationships"><Relationship Id="rId1" Type="http://schemas.openxmlformats.org/officeDocument/2006/relationships/oleObject" Target="file:///C:\Users\Stephen\Documents\Documents\FUNDS\SURVEY%202012\Agencies%20by%20occupational%20group.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tephen\Documents\Documents\FUNDS\SURVEY%202012\Agencies%20by%20occupational%20group.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embeddings/oleObject4.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8968869009454299"/>
          <c:y val="7.6682301000371933E-2"/>
        </c:manualLayout>
      </c:layout>
      <c:overlay val="0"/>
    </c:title>
    <c:autoTitleDeleted val="0"/>
    <c:view3D>
      <c:rotX val="30"/>
      <c:rotY val="0"/>
      <c:rAngAx val="0"/>
      <c:perspective val="30"/>
    </c:view3D>
    <c:floor>
      <c:thickness val="0"/>
    </c:floor>
    <c:sideWall>
      <c:thickness val="0"/>
    </c:sideWall>
    <c:backWall>
      <c:thickness val="0"/>
    </c:backWall>
    <c:plotArea>
      <c:layout>
        <c:manualLayout>
          <c:layoutTarget val="inner"/>
          <c:xMode val="edge"/>
          <c:yMode val="edge"/>
          <c:x val="8.9172725557091381E-2"/>
          <c:y val="0.24285314916700076"/>
          <c:w val="0.79117132680924374"/>
          <c:h val="0.68673317698999625"/>
        </c:manualLayout>
      </c:layout>
      <c:pie3DChart>
        <c:varyColors val="1"/>
        <c:ser>
          <c:idx val="0"/>
          <c:order val="0"/>
          <c:tx>
            <c:strRef>
              <c:f>'Multilateral Recepients'!$S$52</c:f>
              <c:strCache>
                <c:ptCount val="1"/>
                <c:pt idx="0">
                  <c:v>2000</c:v>
                </c:pt>
              </c:strCache>
            </c:strRef>
          </c:tx>
          <c:dPt>
            <c:idx val="1"/>
            <c:bubble3D val="0"/>
            <c:spPr>
              <a:solidFill>
                <a:srgbClr val="F79646">
                  <a:lumMod val="75000"/>
                  <a:alpha val="98000"/>
                </a:srgbClr>
              </a:solidFill>
            </c:spPr>
          </c:dPt>
          <c:dPt>
            <c:idx val="3"/>
            <c:bubble3D val="0"/>
            <c:spPr>
              <a:solidFill>
                <a:schemeClr val="accent2"/>
              </a:solidFill>
            </c:spPr>
          </c:dPt>
          <c:dPt>
            <c:idx val="4"/>
            <c:bubble3D val="0"/>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dPt>
          <c:dLbls>
            <c:dLbl>
              <c:idx val="0"/>
              <c:layout/>
              <c:tx>
                <c:rich>
                  <a:bodyPr/>
                  <a:lstStyle/>
                  <a:p>
                    <a:r>
                      <a:rPr lang="en-US"/>
                      <a:t>UN 30%</a:t>
                    </a:r>
                  </a:p>
                </c:rich>
              </c:tx>
              <c:showLegendKey val="0"/>
              <c:showVal val="1"/>
              <c:showCatName val="1"/>
              <c:showSerName val="0"/>
              <c:showPercent val="0"/>
              <c:showBubbleSize val="0"/>
            </c:dLbl>
            <c:dLbl>
              <c:idx val="1"/>
              <c:layout/>
              <c:tx>
                <c:rich>
                  <a:bodyPr/>
                  <a:lstStyle/>
                  <a:p>
                    <a:r>
                      <a:rPr lang="en-US"/>
                      <a:t>EU 28%</a:t>
                    </a:r>
                  </a:p>
                </c:rich>
              </c:tx>
              <c:showLegendKey val="0"/>
              <c:showVal val="1"/>
              <c:showCatName val="1"/>
              <c:showSerName val="0"/>
              <c:showPercent val="0"/>
              <c:showBubbleSize val="0"/>
            </c:dLbl>
            <c:dLbl>
              <c:idx val="2"/>
              <c:layout/>
              <c:tx>
                <c:rich>
                  <a:bodyPr/>
                  <a:lstStyle/>
                  <a:p>
                    <a:r>
                      <a:rPr lang="en-US"/>
                      <a:t>World Bank  21%</a:t>
                    </a:r>
                  </a:p>
                </c:rich>
              </c:tx>
              <c:showLegendKey val="0"/>
              <c:showVal val="1"/>
              <c:showCatName val="1"/>
              <c:showSerName val="0"/>
              <c:showPercent val="0"/>
              <c:showBubbleSize val="0"/>
            </c:dLbl>
            <c:dLbl>
              <c:idx val="3"/>
              <c:layout>
                <c:manualLayout>
                  <c:x val="4.7447015149501302E-2"/>
                  <c:y val="-1.7751650782766782E-4"/>
                </c:manualLayout>
              </c:layout>
              <c:tx>
                <c:rich>
                  <a:bodyPr/>
                  <a:lstStyle/>
                  <a:p>
                    <a:r>
                      <a:rPr lang="en-US" dirty="0"/>
                      <a:t>Regional </a:t>
                    </a:r>
                    <a:r>
                      <a:rPr lang="en-US" dirty="0" smtClean="0"/>
                      <a:t>banks</a:t>
                    </a:r>
                    <a:r>
                      <a:rPr lang="en-US" baseline="0" dirty="0" smtClean="0"/>
                      <a:t> </a:t>
                    </a:r>
                    <a:r>
                      <a:rPr lang="en-US" dirty="0"/>
                      <a:t>12%</a:t>
                    </a:r>
                  </a:p>
                </c:rich>
              </c:tx>
              <c:showLegendKey val="0"/>
              <c:showVal val="1"/>
              <c:showCatName val="1"/>
              <c:showSerName val="0"/>
              <c:showPercent val="0"/>
              <c:showBubbleSize val="0"/>
            </c:dLbl>
            <c:dLbl>
              <c:idx val="4"/>
              <c:layout/>
              <c:tx>
                <c:rich>
                  <a:bodyPr/>
                  <a:lstStyle/>
                  <a:p>
                    <a:r>
                      <a:rPr lang="en-US" dirty="0" smtClean="0"/>
                      <a:t>Others  </a:t>
                    </a:r>
                    <a:r>
                      <a:rPr lang="en-US" dirty="0"/>
                      <a:t>9%</a:t>
                    </a:r>
                  </a:p>
                </c:rich>
              </c:tx>
              <c:showLegendKey val="0"/>
              <c:showVal val="1"/>
              <c:showCatName val="1"/>
              <c:showSerName val="0"/>
              <c:showPercent val="0"/>
              <c:showBubbleSize val="0"/>
            </c:dLbl>
            <c:txPr>
              <a:bodyPr/>
              <a:lstStyle/>
              <a:p>
                <a:pPr>
                  <a:defRPr b="1"/>
                </a:pPr>
                <a:endParaRPr lang="en-US"/>
              </a:p>
            </c:txPr>
            <c:showLegendKey val="0"/>
            <c:showVal val="1"/>
            <c:showCatName val="1"/>
            <c:showSerName val="0"/>
            <c:showPercent val="0"/>
            <c:showBubbleSize val="0"/>
            <c:showLeaderLines val="0"/>
          </c:dLbls>
          <c:cat>
            <c:strRef>
              <c:f>'Multilateral Recepients'!$R$53:$R$57</c:f>
              <c:strCache>
                <c:ptCount val="5"/>
                <c:pt idx="0">
                  <c:v>UN</c:v>
                </c:pt>
                <c:pt idx="1">
                  <c:v>EU Institutions </c:v>
                </c:pt>
                <c:pt idx="2">
                  <c:v>World Bank Group </c:v>
                </c:pt>
                <c:pt idx="3">
                  <c:v>Regional Development Banks</c:v>
                </c:pt>
                <c:pt idx="4">
                  <c:v>Other</c:v>
                </c:pt>
              </c:strCache>
            </c:strRef>
          </c:cat>
          <c:val>
            <c:numRef>
              <c:f>'Multilateral Recepients'!$S$53:$S$57</c:f>
              <c:numCache>
                <c:formatCode>0%</c:formatCode>
                <c:ptCount val="5"/>
                <c:pt idx="0">
                  <c:v>0.29595347156477136</c:v>
                </c:pt>
                <c:pt idx="1">
                  <c:v>0.27836346709564785</c:v>
                </c:pt>
                <c:pt idx="2">
                  <c:v>0.21460638488287645</c:v>
                </c:pt>
                <c:pt idx="3">
                  <c:v>0.12371540790055822</c:v>
                </c:pt>
                <c:pt idx="4">
                  <c:v>8.7361268556157293E-2</c:v>
                </c:pt>
              </c:numCache>
            </c:numRef>
          </c:val>
        </c:ser>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'Multilateral Recepients'!$U$52</c:f>
              <c:strCache>
                <c:ptCount val="1"/>
                <c:pt idx="0">
                  <c:v>2010</c:v>
                </c:pt>
              </c:strCache>
            </c:strRef>
          </c:tx>
          <c:dPt>
            <c:idx val="1"/>
            <c:bubble3D val="0"/>
            <c:spPr>
              <a:solidFill>
                <a:srgbClr val="F79646">
                  <a:lumMod val="75000"/>
                  <a:alpha val="98000"/>
                </a:srgbClr>
              </a:solidFill>
            </c:spPr>
          </c:dPt>
          <c:dPt>
            <c:idx val="3"/>
            <c:bubble3D val="0"/>
            <c:spPr>
              <a:solidFill>
                <a:schemeClr val="accent2"/>
              </a:solidFill>
            </c:spPr>
          </c:dPt>
          <c:dPt>
            <c:idx val="4"/>
            <c:bubble3D val="0"/>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dPt>
          <c:dLbls>
            <c:dLbl>
              <c:idx val="0"/>
              <c:layout/>
              <c:tx>
                <c:rich>
                  <a:bodyPr/>
                  <a:lstStyle/>
                  <a:p>
                    <a:r>
                      <a:rPr lang="en-US"/>
                      <a:t>UN 16%</a:t>
                    </a:r>
                  </a:p>
                </c:rich>
              </c:tx>
              <c:showLegendKey val="0"/>
              <c:showVal val="1"/>
              <c:showCatName val="1"/>
              <c:showSerName val="0"/>
              <c:showPercent val="0"/>
              <c:showBubbleSize val="0"/>
            </c:dLbl>
            <c:dLbl>
              <c:idx val="1"/>
              <c:layout/>
              <c:tx>
                <c:rich>
                  <a:bodyPr/>
                  <a:lstStyle/>
                  <a:p>
                    <a:r>
                      <a:rPr lang="en-US"/>
                      <a:t>EU 35%</a:t>
                    </a:r>
                  </a:p>
                </c:rich>
              </c:tx>
              <c:showLegendKey val="0"/>
              <c:showVal val="1"/>
              <c:showCatName val="1"/>
              <c:showSerName val="0"/>
              <c:showPercent val="0"/>
              <c:showBubbleSize val="0"/>
            </c:dLbl>
            <c:dLbl>
              <c:idx val="2"/>
              <c:layout/>
              <c:tx>
                <c:rich>
                  <a:bodyPr/>
                  <a:lstStyle/>
                  <a:p>
                    <a:r>
                      <a:rPr lang="en-US"/>
                      <a:t>World Bank 26%</a:t>
                    </a:r>
                  </a:p>
                </c:rich>
              </c:tx>
              <c:showLegendKey val="0"/>
              <c:showVal val="1"/>
              <c:showCatName val="1"/>
              <c:showSerName val="0"/>
              <c:showPercent val="0"/>
              <c:showBubbleSize val="0"/>
            </c:dLbl>
            <c:dLbl>
              <c:idx val="3"/>
              <c:layout>
                <c:manualLayout>
                  <c:x val="-1.3897912309260324E-3"/>
                  <c:y val="-3.6778859196523385E-2"/>
                </c:manualLayout>
              </c:layout>
              <c:tx>
                <c:rich>
                  <a:bodyPr/>
                  <a:lstStyle/>
                  <a:p>
                    <a:r>
                      <a:rPr lang="en-US"/>
                      <a:t>Regional Dev. Banks 8%</a:t>
                    </a:r>
                  </a:p>
                </c:rich>
              </c:tx>
              <c:showLegendKey val="0"/>
              <c:showVal val="1"/>
              <c:showCatName val="1"/>
              <c:showSerName val="0"/>
              <c:showPercent val="0"/>
              <c:showBubbleSize val="0"/>
            </c:dLbl>
            <c:dLbl>
              <c:idx val="4"/>
              <c:layout>
                <c:manualLayout>
                  <c:x val="9.189830357013469E-2"/>
                  <c:y val="1.1282338138139728E-2"/>
                </c:manualLayout>
              </c:layout>
              <c:tx>
                <c:rich>
                  <a:bodyPr/>
                  <a:lstStyle/>
                  <a:p>
                    <a:r>
                      <a:rPr lang="en-US" dirty="0" smtClean="0"/>
                      <a:t>Others* 15</a:t>
                    </a:r>
                    <a:r>
                      <a:rPr lang="en-US" dirty="0"/>
                      <a:t>%</a:t>
                    </a:r>
                  </a:p>
                </c:rich>
              </c:tx>
              <c:showLegendKey val="0"/>
              <c:showVal val="1"/>
              <c:showCatName val="1"/>
              <c:showSerName val="0"/>
              <c:showPercent val="0"/>
              <c:showBubbleSize val="0"/>
            </c:dLbl>
            <c:txPr>
              <a:bodyPr/>
              <a:lstStyle/>
              <a:p>
                <a:pPr>
                  <a:defRPr b="1"/>
                </a:pPr>
                <a:endParaRPr lang="en-US"/>
              </a:p>
            </c:txPr>
            <c:showLegendKey val="0"/>
            <c:showVal val="1"/>
            <c:showCatName val="1"/>
            <c:showSerName val="0"/>
            <c:showPercent val="0"/>
            <c:showBubbleSize val="0"/>
            <c:showLeaderLines val="0"/>
          </c:dLbls>
          <c:cat>
            <c:strRef>
              <c:f>'Multilateral Recepients'!$T$53:$T$57</c:f>
              <c:strCache>
                <c:ptCount val="5"/>
                <c:pt idx="0">
                  <c:v>UN</c:v>
                </c:pt>
                <c:pt idx="1">
                  <c:v>EU Institutions </c:v>
                </c:pt>
                <c:pt idx="2">
                  <c:v>World Bank Group </c:v>
                </c:pt>
                <c:pt idx="3">
                  <c:v>Regional Development Banks</c:v>
                </c:pt>
                <c:pt idx="4">
                  <c:v>Other</c:v>
                </c:pt>
              </c:strCache>
            </c:strRef>
          </c:cat>
          <c:val>
            <c:numRef>
              <c:f>'Multilateral Recepients'!$U$53:$U$57</c:f>
              <c:numCache>
                <c:formatCode>0%</c:formatCode>
                <c:ptCount val="5"/>
                <c:pt idx="0">
                  <c:v>0.15999302681212477</c:v>
                </c:pt>
                <c:pt idx="1">
                  <c:v>0.35257737995627836</c:v>
                </c:pt>
                <c:pt idx="2">
                  <c:v>0.25926237317783485</c:v>
                </c:pt>
                <c:pt idx="3">
                  <c:v>7.7636078564941813E-2</c:v>
                </c:pt>
                <c:pt idx="4">
                  <c:v>0.15053114148883048</c:v>
                </c:pt>
              </c:numCache>
            </c:numRef>
          </c:val>
        </c:ser>
        <c:dLbls>
          <c:showLegendKey val="0"/>
          <c:showVal val="0"/>
          <c:showCatName val="0"/>
          <c:showSerName val="0"/>
          <c:showPercent val="0"/>
          <c:showBubbleSize val="0"/>
          <c:showLeaderLines val="0"/>
        </c:dLbls>
      </c:pie3D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US" sz="1200" b="1" i="0" baseline="0" dirty="0" smtClean="0">
                <a:solidFill>
                  <a:srgbClr val="FFC000"/>
                </a:solidFill>
                <a:latin typeface="Arial" pitchFamily="34" charset="0"/>
                <a:cs typeface="Arial" pitchFamily="34" charset="0"/>
              </a:rPr>
              <a:t>UNDP core and non-core spending, 1991-2010</a:t>
            </a:r>
            <a:endParaRPr lang="fr-CH" dirty="0">
              <a:solidFill>
                <a:srgbClr val="FFC000"/>
              </a:solidFill>
              <a:latin typeface="Arial" pitchFamily="34" charset="0"/>
              <a:cs typeface="Arial" pitchFamily="34" charset="0"/>
            </a:endParaRPr>
          </a:p>
        </c:rich>
      </c:tx>
      <c:layout/>
      <c:overlay val="0"/>
    </c:title>
    <c:autoTitleDeleted val="0"/>
    <c:plotArea>
      <c:layout/>
      <c:barChart>
        <c:barDir val="col"/>
        <c:grouping val="percentStacked"/>
        <c:varyColors val="0"/>
        <c:ser>
          <c:idx val="0"/>
          <c:order val="0"/>
          <c:tx>
            <c:strRef>
              <c:f>'core vs. none-core UNDP'!$B$44</c:f>
              <c:strCache>
                <c:ptCount val="1"/>
                <c:pt idx="0">
                  <c:v>Core</c:v>
                </c:pt>
              </c:strCache>
            </c:strRef>
          </c:tx>
          <c:invertIfNegative val="0"/>
          <c:cat>
            <c:numRef>
              <c:f>'core vs. none-core UNDP'!$C$43:$G$43</c:f>
              <c:numCache>
                <c:formatCode>General</c:formatCode>
                <c:ptCount val="5"/>
                <c:pt idx="0">
                  <c:v>1991</c:v>
                </c:pt>
                <c:pt idx="1">
                  <c:v>1994</c:v>
                </c:pt>
                <c:pt idx="2">
                  <c:v>1999</c:v>
                </c:pt>
                <c:pt idx="3">
                  <c:v>2004</c:v>
                </c:pt>
                <c:pt idx="4">
                  <c:v>2010</c:v>
                </c:pt>
              </c:numCache>
            </c:numRef>
          </c:cat>
          <c:val>
            <c:numRef>
              <c:f>'core vs. none-core UNDP'!$C$44:$G$44</c:f>
              <c:numCache>
                <c:formatCode>0</c:formatCode>
                <c:ptCount val="5"/>
                <c:pt idx="0">
                  <c:v>80.688322307290008</c:v>
                </c:pt>
                <c:pt idx="1">
                  <c:v>59.423712801133682</c:v>
                </c:pt>
                <c:pt idx="2">
                  <c:v>34.161316023808403</c:v>
                </c:pt>
                <c:pt idx="3">
                  <c:v>23.396814491996231</c:v>
                </c:pt>
                <c:pt idx="4">
                  <c:v>20</c:v>
                </c:pt>
              </c:numCache>
            </c:numRef>
          </c:val>
        </c:ser>
        <c:ser>
          <c:idx val="1"/>
          <c:order val="1"/>
          <c:tx>
            <c:strRef>
              <c:f>'core vs. none-core UNDP'!$B$45</c:f>
              <c:strCache>
                <c:ptCount val="1"/>
                <c:pt idx="0">
                  <c:v>Non-core</c:v>
                </c:pt>
              </c:strCache>
            </c:strRef>
          </c:tx>
          <c:invertIfNegative val="0"/>
          <c:cat>
            <c:numRef>
              <c:f>'core vs. none-core UNDP'!$C$43:$G$43</c:f>
              <c:numCache>
                <c:formatCode>General</c:formatCode>
                <c:ptCount val="5"/>
                <c:pt idx="0">
                  <c:v>1991</c:v>
                </c:pt>
                <c:pt idx="1">
                  <c:v>1994</c:v>
                </c:pt>
                <c:pt idx="2">
                  <c:v>1999</c:v>
                </c:pt>
                <c:pt idx="3">
                  <c:v>2004</c:v>
                </c:pt>
                <c:pt idx="4">
                  <c:v>2010</c:v>
                </c:pt>
              </c:numCache>
            </c:numRef>
          </c:cat>
          <c:val>
            <c:numRef>
              <c:f>'core vs. none-core UNDP'!$C$45:$G$45</c:f>
              <c:numCache>
                <c:formatCode>0</c:formatCode>
                <c:ptCount val="5"/>
                <c:pt idx="0">
                  <c:v>19.311677692707949</c:v>
                </c:pt>
                <c:pt idx="1">
                  <c:v>40.576287198865998</c:v>
                </c:pt>
                <c:pt idx="2">
                  <c:v>65.838683976191518</c:v>
                </c:pt>
                <c:pt idx="3">
                  <c:v>76.603185508003719</c:v>
                </c:pt>
                <c:pt idx="4">
                  <c:v>80</c:v>
                </c:pt>
              </c:numCache>
            </c:numRef>
          </c:val>
        </c:ser>
        <c:dLbls>
          <c:showLegendKey val="0"/>
          <c:showVal val="0"/>
          <c:showCatName val="0"/>
          <c:showSerName val="0"/>
          <c:showPercent val="0"/>
          <c:showBubbleSize val="0"/>
        </c:dLbls>
        <c:gapWidth val="150"/>
        <c:overlap val="100"/>
        <c:axId val="173452672"/>
        <c:axId val="174945408"/>
      </c:barChart>
      <c:catAx>
        <c:axId val="173452672"/>
        <c:scaling>
          <c:orientation val="minMax"/>
        </c:scaling>
        <c:delete val="0"/>
        <c:axPos val="b"/>
        <c:numFmt formatCode="General" sourceLinked="1"/>
        <c:majorTickMark val="out"/>
        <c:minorTickMark val="none"/>
        <c:tickLblPos val="nextTo"/>
        <c:crossAx val="174945408"/>
        <c:crosses val="autoZero"/>
        <c:auto val="1"/>
        <c:lblAlgn val="ctr"/>
        <c:lblOffset val="100"/>
        <c:noMultiLvlLbl val="0"/>
      </c:catAx>
      <c:valAx>
        <c:axId val="174945408"/>
        <c:scaling>
          <c:orientation val="minMax"/>
        </c:scaling>
        <c:delete val="0"/>
        <c:axPos val="l"/>
        <c:majorGridlines/>
        <c:numFmt formatCode="0%" sourceLinked="1"/>
        <c:majorTickMark val="out"/>
        <c:minorTickMark val="none"/>
        <c:tickLblPos val="nextTo"/>
        <c:crossAx val="17345267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768391141189995"/>
          <c:y val="2.2978723544243584E-2"/>
          <c:w val="0.57675915510561193"/>
          <c:h val="0.85277612423446059"/>
        </c:manualLayout>
      </c:layout>
      <c:barChart>
        <c:barDir val="bar"/>
        <c:grouping val="clustered"/>
        <c:varyColors val="0"/>
        <c:ser>
          <c:idx val="0"/>
          <c:order val="0"/>
          <c:tx>
            <c:strRef>
              <c:f>Data_Questions!$B$146</c:f>
              <c:strCache>
                <c:ptCount val="1"/>
                <c:pt idx="0">
                  <c:v>Effectiveness</c:v>
                </c:pt>
              </c:strCache>
            </c:strRef>
          </c:tx>
          <c:spPr>
            <a:solidFill>
              <a:srgbClr val="9A607F"/>
            </a:solidFill>
          </c:spPr>
          <c:invertIfNegative val="0"/>
          <c:cat>
            <c:strRef>
              <c:f>Data_Questions!$A$147:$A$166</c:f>
              <c:strCache>
                <c:ptCount val="20"/>
                <c:pt idx="0">
                  <c:v>Transportation</c:v>
                </c:pt>
                <c:pt idx="1">
                  <c:v>Drug control</c:v>
                </c:pt>
                <c:pt idx="2">
                  <c:v>Services &amp; tourism</c:v>
                </c:pt>
                <c:pt idx="3">
                  <c:v>Energy</c:v>
                </c:pt>
                <c:pt idx="4">
                  <c:v>Industry</c:v>
                </c:pt>
                <c:pt idx="5">
                  <c:v>Economic management</c:v>
                </c:pt>
                <c:pt idx="6">
                  <c:v>Science &amp; technology</c:v>
                </c:pt>
                <c:pt idx="7">
                  <c:v>Information &amp; 
communications</c:v>
                </c:pt>
                <c:pt idx="8">
                  <c:v>Governance &amp; 
public administration</c:v>
                </c:pt>
                <c:pt idx="9">
                  <c:v>Social policy</c:v>
                </c:pt>
                <c:pt idx="10">
                  <c:v>Water &amp; sanitation</c:v>
                </c:pt>
                <c:pt idx="11">
                  <c:v>Regional cooperation</c:v>
                </c:pt>
                <c:pt idx="12">
                  <c:v>International trade</c:v>
                </c:pt>
                <c:pt idx="13">
                  <c:v>Poverty reduction</c:v>
                </c:pt>
                <c:pt idx="14">
                  <c:v>Environment</c:v>
                </c:pt>
                <c:pt idx="15">
                  <c:v>Agriculture</c:v>
                </c:pt>
                <c:pt idx="16">
                  <c:v>Gender issues</c:v>
                </c:pt>
                <c:pt idx="17">
                  <c:v>Education</c:v>
                </c:pt>
                <c:pt idx="18">
                  <c:v>Human rights</c:v>
                </c:pt>
                <c:pt idx="19">
                  <c:v>Health</c:v>
                </c:pt>
              </c:strCache>
            </c:strRef>
          </c:cat>
          <c:val>
            <c:numRef>
              <c:f>Data_Questions!$B$147:$B$166</c:f>
              <c:numCache>
                <c:formatCode>0.0</c:formatCode>
                <c:ptCount val="20"/>
                <c:pt idx="0">
                  <c:v>12.14032321639732</c:v>
                </c:pt>
                <c:pt idx="1">
                  <c:v>12.91698991466253</c:v>
                </c:pt>
                <c:pt idx="2">
                  <c:v>13.028030003947888</c:v>
                </c:pt>
                <c:pt idx="3">
                  <c:v>20.007846214201646</c:v>
                </c:pt>
                <c:pt idx="4">
                  <c:v>20.725995316159253</c:v>
                </c:pt>
                <c:pt idx="5">
                  <c:v>23.035019455252918</c:v>
                </c:pt>
                <c:pt idx="6">
                  <c:v>23.265783320342948</c:v>
                </c:pt>
                <c:pt idx="7">
                  <c:v>23.432601880877744</c:v>
                </c:pt>
                <c:pt idx="8">
                  <c:v>26.469443363176332</c:v>
                </c:pt>
                <c:pt idx="9">
                  <c:v>26.601562499999996</c:v>
                </c:pt>
                <c:pt idx="10">
                  <c:v>30.507812499999996</c:v>
                </c:pt>
                <c:pt idx="11">
                  <c:v>31.264637002341921</c:v>
                </c:pt>
                <c:pt idx="12">
                  <c:v>32.332293291731666</c:v>
                </c:pt>
                <c:pt idx="13">
                  <c:v>34.068912117692605</c:v>
                </c:pt>
                <c:pt idx="14">
                  <c:v>35.843955195056004</c:v>
                </c:pt>
                <c:pt idx="15">
                  <c:v>36.342681521321552</c:v>
                </c:pt>
                <c:pt idx="16">
                  <c:v>37.076023391812868</c:v>
                </c:pt>
                <c:pt idx="17">
                  <c:v>43.33204483958253</c:v>
                </c:pt>
                <c:pt idx="18">
                  <c:v>47.930367504835594</c:v>
                </c:pt>
                <c:pt idx="19">
                  <c:v>55.005798221878621</c:v>
                </c:pt>
              </c:numCache>
            </c:numRef>
          </c:val>
        </c:ser>
        <c:dLbls>
          <c:showLegendKey val="0"/>
          <c:showVal val="0"/>
          <c:showCatName val="0"/>
          <c:showSerName val="0"/>
          <c:showPercent val="0"/>
          <c:showBubbleSize val="0"/>
        </c:dLbls>
        <c:gapWidth val="150"/>
        <c:axId val="43580032"/>
        <c:axId val="43626880"/>
      </c:barChart>
      <c:catAx>
        <c:axId val="43580032"/>
        <c:scaling>
          <c:orientation val="minMax"/>
        </c:scaling>
        <c:delete val="0"/>
        <c:axPos val="l"/>
        <c:majorTickMark val="out"/>
        <c:minorTickMark val="none"/>
        <c:tickLblPos val="nextTo"/>
        <c:txPr>
          <a:bodyPr/>
          <a:lstStyle/>
          <a:p>
            <a:pPr>
              <a:defRPr sz="900"/>
            </a:pPr>
            <a:endParaRPr lang="en-US"/>
          </a:p>
        </c:txPr>
        <c:crossAx val="43626880"/>
        <c:crosses val="autoZero"/>
        <c:auto val="1"/>
        <c:lblAlgn val="ctr"/>
        <c:lblOffset val="100"/>
        <c:noMultiLvlLbl val="0"/>
      </c:catAx>
      <c:valAx>
        <c:axId val="43626880"/>
        <c:scaling>
          <c:orientation val="minMax"/>
        </c:scaling>
        <c:delete val="0"/>
        <c:axPos val="b"/>
        <c:majorGridlines/>
        <c:numFmt formatCode="0.0" sourceLinked="1"/>
        <c:majorTickMark val="out"/>
        <c:minorTickMark val="none"/>
        <c:tickLblPos val="nextTo"/>
        <c:txPr>
          <a:bodyPr/>
          <a:lstStyle/>
          <a:p>
            <a:pPr>
              <a:defRPr sz="1050"/>
            </a:pPr>
            <a:endParaRPr lang="en-US"/>
          </a:p>
        </c:txPr>
        <c:crossAx val="43580032"/>
        <c:crosses val="autoZero"/>
        <c:crossBetween val="between"/>
      </c:valAx>
    </c:plotArea>
    <c:plotVisOnly val="1"/>
    <c:dispBlanksAs val="gap"/>
    <c:showDLblsOverMax val="0"/>
  </c:chart>
  <c:spPr>
    <a:noFill/>
    <a:ln>
      <a:noFill/>
    </a:ln>
  </c:spPr>
  <c:txPr>
    <a:bodyPr/>
    <a:lstStyle/>
    <a:p>
      <a:pPr>
        <a:defRPr sz="14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GB" sz="1600" b="1" dirty="0" smtClean="0">
                <a:solidFill>
                  <a:srgbClr val="FFC000"/>
                </a:solidFill>
                <a:effectLst/>
              </a:rPr>
              <a:t>Relevance </a:t>
            </a:r>
            <a:r>
              <a:rPr lang="en-GB" sz="1600" b="1" dirty="0">
                <a:solidFill>
                  <a:srgbClr val="FFC000"/>
                </a:solidFill>
                <a:effectLst/>
              </a:rPr>
              <a:t>of UN</a:t>
            </a:r>
            <a:r>
              <a:rPr lang="en-GB" sz="1600" b="1" baseline="0" dirty="0">
                <a:solidFill>
                  <a:srgbClr val="FFC000"/>
                </a:solidFill>
                <a:effectLst/>
              </a:rPr>
              <a:t> Development</a:t>
            </a:r>
            <a:r>
              <a:rPr lang="en-GB" sz="1600" b="1" dirty="0">
                <a:solidFill>
                  <a:srgbClr val="FFC000"/>
                </a:solidFill>
                <a:effectLst/>
              </a:rPr>
              <a:t> Organizations for Today’s </a:t>
            </a:r>
            <a:r>
              <a:rPr lang="en-GB" sz="1600" b="1" dirty="0" smtClean="0">
                <a:solidFill>
                  <a:srgbClr val="FFC000"/>
                </a:solidFill>
                <a:effectLst/>
              </a:rPr>
              <a:t>Problems</a:t>
            </a:r>
            <a:endParaRPr lang="en-GB" sz="1600" baseline="0" dirty="0">
              <a:solidFill>
                <a:srgbClr val="FFC000"/>
              </a:solidFill>
            </a:endParaRPr>
          </a:p>
        </c:rich>
      </c:tx>
      <c:layout>
        <c:manualLayout>
          <c:xMode val="edge"/>
          <c:yMode val="edge"/>
          <c:x val="0.15930291125449181"/>
          <c:y val="1.2210775432708701E-2"/>
        </c:manualLayout>
      </c:layout>
      <c:overlay val="0"/>
    </c:title>
    <c:autoTitleDeleted val="0"/>
    <c:plotArea>
      <c:layout/>
      <c:barChart>
        <c:barDir val="bar"/>
        <c:grouping val="percentStacked"/>
        <c:varyColors val="0"/>
        <c:ser>
          <c:idx val="0"/>
          <c:order val="0"/>
          <c:tx>
            <c:strRef>
              <c:f>'ALL AGENCIES'!$B$2</c:f>
              <c:strCache>
                <c:ptCount val="1"/>
                <c:pt idx="0">
                  <c:v>High relevance</c:v>
                </c:pt>
              </c:strCache>
            </c:strRef>
          </c:tx>
          <c:spPr>
            <a:solidFill>
              <a:schemeClr val="tx1"/>
            </a:solidFill>
          </c:spPr>
          <c:invertIfNegative val="0"/>
          <c:cat>
            <c:strRef>
              <c:f>'ALL AGENCIES'!$A$3:$A$33</c:f>
              <c:strCache>
                <c:ptCount val="31"/>
                <c:pt idx="0">
                  <c:v>UPU</c:v>
                </c:pt>
                <c:pt idx="1">
                  <c:v>UNESCWA</c:v>
                </c:pt>
                <c:pt idx="2">
                  <c:v>UNWTO</c:v>
                </c:pt>
                <c:pt idx="3">
                  <c:v>UNECE</c:v>
                </c:pt>
                <c:pt idx="4">
                  <c:v>UNECA</c:v>
                </c:pt>
                <c:pt idx="5">
                  <c:v>UNOPS</c:v>
                </c:pt>
                <c:pt idx="6">
                  <c:v>IMO</c:v>
                </c:pt>
                <c:pt idx="7">
                  <c:v>UNESCAP</c:v>
                </c:pt>
                <c:pt idx="8">
                  <c:v>ICAO</c:v>
                </c:pt>
                <c:pt idx="9">
                  <c:v>UNDESA</c:v>
                </c:pt>
                <c:pt idx="10">
                  <c:v>UNODC</c:v>
                </c:pt>
                <c:pt idx="11">
                  <c:v>WMO</c:v>
                </c:pt>
                <c:pt idx="12">
                  <c:v>UNIDO</c:v>
                </c:pt>
                <c:pt idx="13">
                  <c:v>UN HABITAT</c:v>
                </c:pt>
                <c:pt idx="14">
                  <c:v>WIPO</c:v>
                </c:pt>
                <c:pt idx="15">
                  <c:v>UNECLAC</c:v>
                </c:pt>
                <c:pt idx="16">
                  <c:v>ITU</c:v>
                </c:pt>
                <c:pt idx="17">
                  <c:v>ITC</c:v>
                </c:pt>
                <c:pt idx="18">
                  <c:v>UNCTAD</c:v>
                </c:pt>
                <c:pt idx="19">
                  <c:v>ILO</c:v>
                </c:pt>
                <c:pt idx="20">
                  <c:v>IFAD</c:v>
                </c:pt>
                <c:pt idx="21">
                  <c:v>UNFPA</c:v>
                </c:pt>
                <c:pt idx="22">
                  <c:v>UNEP</c:v>
                </c:pt>
                <c:pt idx="23">
                  <c:v>UN WOMEN</c:v>
                </c:pt>
                <c:pt idx="24">
                  <c:v>UNESCO</c:v>
                </c:pt>
                <c:pt idx="25">
                  <c:v>WFP</c:v>
                </c:pt>
                <c:pt idx="26">
                  <c:v>UNAIDS</c:v>
                </c:pt>
                <c:pt idx="27">
                  <c:v>UNDP</c:v>
                </c:pt>
                <c:pt idx="28">
                  <c:v>FAO</c:v>
                </c:pt>
                <c:pt idx="29">
                  <c:v>UNICEF</c:v>
                </c:pt>
                <c:pt idx="30">
                  <c:v>WHO</c:v>
                </c:pt>
              </c:strCache>
            </c:strRef>
          </c:cat>
          <c:val>
            <c:numRef>
              <c:f>'ALL AGENCIES'!$B$3:$B$33</c:f>
              <c:numCache>
                <c:formatCode>General</c:formatCode>
                <c:ptCount val="31"/>
                <c:pt idx="0">
                  <c:v>269</c:v>
                </c:pt>
                <c:pt idx="1">
                  <c:v>200</c:v>
                </c:pt>
                <c:pt idx="2">
                  <c:v>383</c:v>
                </c:pt>
                <c:pt idx="3">
                  <c:v>347</c:v>
                </c:pt>
                <c:pt idx="4">
                  <c:v>347</c:v>
                </c:pt>
                <c:pt idx="5">
                  <c:v>452</c:v>
                </c:pt>
                <c:pt idx="6">
                  <c:v>319</c:v>
                </c:pt>
                <c:pt idx="7">
                  <c:v>445</c:v>
                </c:pt>
                <c:pt idx="8">
                  <c:v>355</c:v>
                </c:pt>
                <c:pt idx="9">
                  <c:v>590</c:v>
                </c:pt>
                <c:pt idx="10">
                  <c:v>544</c:v>
                </c:pt>
                <c:pt idx="11">
                  <c:v>467</c:v>
                </c:pt>
                <c:pt idx="12">
                  <c:v>824</c:v>
                </c:pt>
                <c:pt idx="13">
                  <c:v>750</c:v>
                </c:pt>
                <c:pt idx="14">
                  <c:v>728</c:v>
                </c:pt>
                <c:pt idx="15">
                  <c:v>630</c:v>
                </c:pt>
                <c:pt idx="16">
                  <c:v>550</c:v>
                </c:pt>
                <c:pt idx="17">
                  <c:v>726</c:v>
                </c:pt>
                <c:pt idx="18">
                  <c:v>916</c:v>
                </c:pt>
                <c:pt idx="19">
                  <c:v>918</c:v>
                </c:pt>
                <c:pt idx="20">
                  <c:v>797</c:v>
                </c:pt>
                <c:pt idx="21">
                  <c:v>862</c:v>
                </c:pt>
                <c:pt idx="22">
                  <c:v>970</c:v>
                </c:pt>
                <c:pt idx="23">
                  <c:v>969</c:v>
                </c:pt>
                <c:pt idx="24">
                  <c:v>1420</c:v>
                </c:pt>
                <c:pt idx="25">
                  <c:v>1060</c:v>
                </c:pt>
                <c:pt idx="26">
                  <c:v>1101</c:v>
                </c:pt>
                <c:pt idx="27">
                  <c:v>1560</c:v>
                </c:pt>
                <c:pt idx="28">
                  <c:v>1452</c:v>
                </c:pt>
                <c:pt idx="29">
                  <c:v>1723</c:v>
                </c:pt>
                <c:pt idx="30">
                  <c:v>1650</c:v>
                </c:pt>
              </c:numCache>
            </c:numRef>
          </c:val>
        </c:ser>
        <c:ser>
          <c:idx val="1"/>
          <c:order val="1"/>
          <c:tx>
            <c:strRef>
              <c:f>'ALL AGENCIES'!$C$2</c:f>
              <c:strCache>
                <c:ptCount val="1"/>
                <c:pt idx="0">
                  <c:v>Low relevance</c:v>
                </c:pt>
              </c:strCache>
            </c:strRef>
          </c:tx>
          <c:spPr>
            <a:solidFill>
              <a:schemeClr val="accent1">
                <a:lumMod val="20000"/>
                <a:lumOff val="80000"/>
              </a:schemeClr>
            </a:solidFill>
          </c:spPr>
          <c:invertIfNegative val="0"/>
          <c:cat>
            <c:strRef>
              <c:f>'ALL AGENCIES'!$A$3:$A$33</c:f>
              <c:strCache>
                <c:ptCount val="31"/>
                <c:pt idx="0">
                  <c:v>UPU</c:v>
                </c:pt>
                <c:pt idx="1">
                  <c:v>UNESCWA</c:v>
                </c:pt>
                <c:pt idx="2">
                  <c:v>UNWTO</c:v>
                </c:pt>
                <c:pt idx="3">
                  <c:v>UNECE</c:v>
                </c:pt>
                <c:pt idx="4">
                  <c:v>UNECA</c:v>
                </c:pt>
                <c:pt idx="5">
                  <c:v>UNOPS</c:v>
                </c:pt>
                <c:pt idx="6">
                  <c:v>IMO</c:v>
                </c:pt>
                <c:pt idx="7">
                  <c:v>UNESCAP</c:v>
                </c:pt>
                <c:pt idx="8">
                  <c:v>ICAO</c:v>
                </c:pt>
                <c:pt idx="9">
                  <c:v>UNDESA</c:v>
                </c:pt>
                <c:pt idx="10">
                  <c:v>UNODC</c:v>
                </c:pt>
                <c:pt idx="11">
                  <c:v>WMO</c:v>
                </c:pt>
                <c:pt idx="12">
                  <c:v>UNIDO</c:v>
                </c:pt>
                <c:pt idx="13">
                  <c:v>UN HABITAT</c:v>
                </c:pt>
                <c:pt idx="14">
                  <c:v>WIPO</c:v>
                </c:pt>
                <c:pt idx="15">
                  <c:v>UNECLAC</c:v>
                </c:pt>
                <c:pt idx="16">
                  <c:v>ITU</c:v>
                </c:pt>
                <c:pt idx="17">
                  <c:v>ITC</c:v>
                </c:pt>
                <c:pt idx="18">
                  <c:v>UNCTAD</c:v>
                </c:pt>
                <c:pt idx="19">
                  <c:v>ILO</c:v>
                </c:pt>
                <c:pt idx="20">
                  <c:v>IFAD</c:v>
                </c:pt>
                <c:pt idx="21">
                  <c:v>UNFPA</c:v>
                </c:pt>
                <c:pt idx="22">
                  <c:v>UNEP</c:v>
                </c:pt>
                <c:pt idx="23">
                  <c:v>UN WOMEN</c:v>
                </c:pt>
                <c:pt idx="24">
                  <c:v>UNESCO</c:v>
                </c:pt>
                <c:pt idx="25">
                  <c:v>WFP</c:v>
                </c:pt>
                <c:pt idx="26">
                  <c:v>UNAIDS</c:v>
                </c:pt>
                <c:pt idx="27">
                  <c:v>UNDP</c:v>
                </c:pt>
                <c:pt idx="28">
                  <c:v>FAO</c:v>
                </c:pt>
                <c:pt idx="29">
                  <c:v>UNICEF</c:v>
                </c:pt>
                <c:pt idx="30">
                  <c:v>WHO</c:v>
                </c:pt>
              </c:strCache>
            </c:strRef>
          </c:cat>
          <c:val>
            <c:numRef>
              <c:f>'ALL AGENCIES'!$C$3:$C$33</c:f>
              <c:numCache>
                <c:formatCode>General</c:formatCode>
                <c:ptCount val="31"/>
                <c:pt idx="0">
                  <c:v>333</c:v>
                </c:pt>
                <c:pt idx="1">
                  <c:v>231</c:v>
                </c:pt>
                <c:pt idx="2">
                  <c:v>441</c:v>
                </c:pt>
                <c:pt idx="3">
                  <c:v>381</c:v>
                </c:pt>
                <c:pt idx="4">
                  <c:v>381</c:v>
                </c:pt>
                <c:pt idx="5">
                  <c:v>482</c:v>
                </c:pt>
                <c:pt idx="6">
                  <c:v>333</c:v>
                </c:pt>
                <c:pt idx="7">
                  <c:v>399</c:v>
                </c:pt>
                <c:pt idx="8">
                  <c:v>318</c:v>
                </c:pt>
                <c:pt idx="9">
                  <c:v>476</c:v>
                </c:pt>
                <c:pt idx="10">
                  <c:v>429</c:v>
                </c:pt>
                <c:pt idx="11">
                  <c:v>316</c:v>
                </c:pt>
                <c:pt idx="12">
                  <c:v>561</c:v>
                </c:pt>
                <c:pt idx="13">
                  <c:v>500</c:v>
                </c:pt>
                <c:pt idx="14">
                  <c:v>452</c:v>
                </c:pt>
                <c:pt idx="15">
                  <c:v>392</c:v>
                </c:pt>
                <c:pt idx="16">
                  <c:v>334</c:v>
                </c:pt>
                <c:pt idx="17">
                  <c:v>420</c:v>
                </c:pt>
                <c:pt idx="18">
                  <c:v>528</c:v>
                </c:pt>
                <c:pt idx="19">
                  <c:v>503</c:v>
                </c:pt>
                <c:pt idx="20">
                  <c:v>427</c:v>
                </c:pt>
                <c:pt idx="21">
                  <c:v>459</c:v>
                </c:pt>
                <c:pt idx="22">
                  <c:v>459</c:v>
                </c:pt>
                <c:pt idx="23">
                  <c:v>450</c:v>
                </c:pt>
                <c:pt idx="24">
                  <c:v>532</c:v>
                </c:pt>
                <c:pt idx="25">
                  <c:v>361</c:v>
                </c:pt>
                <c:pt idx="26">
                  <c:v>364</c:v>
                </c:pt>
                <c:pt idx="27">
                  <c:v>500</c:v>
                </c:pt>
                <c:pt idx="28">
                  <c:v>450</c:v>
                </c:pt>
                <c:pt idx="29">
                  <c:v>331</c:v>
                </c:pt>
                <c:pt idx="30">
                  <c:v>317</c:v>
                </c:pt>
              </c:numCache>
            </c:numRef>
          </c:val>
        </c:ser>
        <c:dLbls>
          <c:showLegendKey val="0"/>
          <c:showVal val="0"/>
          <c:showCatName val="0"/>
          <c:showSerName val="0"/>
          <c:showPercent val="0"/>
          <c:showBubbleSize val="0"/>
        </c:dLbls>
        <c:gapWidth val="75"/>
        <c:overlap val="100"/>
        <c:axId val="173801856"/>
        <c:axId val="173803392"/>
      </c:barChart>
      <c:catAx>
        <c:axId val="173801856"/>
        <c:scaling>
          <c:orientation val="minMax"/>
        </c:scaling>
        <c:delete val="0"/>
        <c:axPos val="l"/>
        <c:majorTickMark val="none"/>
        <c:minorTickMark val="none"/>
        <c:tickLblPos val="nextTo"/>
        <c:txPr>
          <a:bodyPr/>
          <a:lstStyle/>
          <a:p>
            <a:pPr>
              <a:defRPr sz="800"/>
            </a:pPr>
            <a:endParaRPr lang="en-US"/>
          </a:p>
        </c:txPr>
        <c:crossAx val="173803392"/>
        <c:crosses val="autoZero"/>
        <c:auto val="1"/>
        <c:lblAlgn val="ctr"/>
        <c:lblOffset val="100"/>
        <c:noMultiLvlLbl val="0"/>
      </c:catAx>
      <c:valAx>
        <c:axId val="173803392"/>
        <c:scaling>
          <c:orientation val="minMax"/>
        </c:scaling>
        <c:delete val="0"/>
        <c:axPos val="b"/>
        <c:majorGridlines/>
        <c:numFmt formatCode="0%" sourceLinked="1"/>
        <c:majorTickMark val="none"/>
        <c:minorTickMark val="none"/>
        <c:tickLblPos val="nextTo"/>
        <c:spPr>
          <a:ln w="9525">
            <a:noFill/>
          </a:ln>
        </c:spPr>
        <c:crossAx val="17380185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sz="1200"/>
              <a:t>World Health Organization</a:t>
            </a:r>
            <a:r>
              <a:rPr lang="en-GB" sz="1200" b="1" i="0" u="none" strike="noStrike" baseline="0">
                <a:effectLst/>
              </a:rPr>
              <a:t>    </a:t>
            </a:r>
            <a:r>
              <a:rPr lang="en-GB" sz="1200"/>
              <a:t> </a:t>
            </a:r>
          </a:p>
        </c:rich>
      </c:tx>
      <c:layout>
        <c:manualLayout>
          <c:xMode val="edge"/>
          <c:yMode val="edge"/>
          <c:x val="0.26513954395311812"/>
          <c:y val="3.11160320622089E-2"/>
        </c:manualLayout>
      </c:layout>
      <c:overlay val="0"/>
    </c:title>
    <c:autoTitleDeleted val="0"/>
    <c:plotArea>
      <c:layout>
        <c:manualLayout>
          <c:layoutTarget val="inner"/>
          <c:xMode val="edge"/>
          <c:yMode val="edge"/>
          <c:x val="0.17460309389771941"/>
          <c:y val="0.12810361260027792"/>
          <c:w val="0.73893777079071943"/>
          <c:h val="0.71792949423417918"/>
        </c:manualLayout>
      </c:layout>
      <c:barChart>
        <c:barDir val="bar"/>
        <c:grouping val="percentStacked"/>
        <c:varyColors val="0"/>
        <c:ser>
          <c:idx val="0"/>
          <c:order val="0"/>
          <c:tx>
            <c:strRef>
              <c:f>WHO!$B$1</c:f>
              <c:strCache>
                <c:ptCount val="1"/>
                <c:pt idx="0">
                  <c:v>High relevance</c:v>
                </c:pt>
              </c:strCache>
            </c:strRef>
          </c:tx>
          <c:spPr>
            <a:solidFill>
              <a:schemeClr val="tx1"/>
            </a:solidFill>
          </c:spPr>
          <c:invertIfNegative val="0"/>
          <c:cat>
            <c:strRef>
              <c:f>WHO!$A$2:$A$8</c:f>
              <c:strCache>
                <c:ptCount val="7"/>
                <c:pt idx="0">
                  <c:v>OVERALL RELEVANCE</c:v>
                </c:pt>
                <c:pt idx="1">
                  <c:v>Private sector</c:v>
                </c:pt>
                <c:pt idx="2">
                  <c:v>NGOs</c:v>
                </c:pt>
                <c:pt idx="3">
                  <c:v>International organizations</c:v>
                </c:pt>
                <c:pt idx="4">
                  <c:v>National governments</c:v>
                </c:pt>
                <c:pt idx="5">
                  <c:v>Academia</c:v>
                </c:pt>
                <c:pt idx="6">
                  <c:v>UN organizations</c:v>
                </c:pt>
              </c:strCache>
            </c:strRef>
          </c:cat>
          <c:val>
            <c:numRef>
              <c:f>WHO!$B$2:$B$8</c:f>
              <c:numCache>
                <c:formatCode>General</c:formatCode>
                <c:ptCount val="7"/>
                <c:pt idx="0">
                  <c:v>1650</c:v>
                </c:pt>
                <c:pt idx="1">
                  <c:v>378</c:v>
                </c:pt>
                <c:pt idx="2">
                  <c:v>202</c:v>
                </c:pt>
                <c:pt idx="3">
                  <c:v>63</c:v>
                </c:pt>
                <c:pt idx="4">
                  <c:v>362</c:v>
                </c:pt>
                <c:pt idx="5">
                  <c:v>273</c:v>
                </c:pt>
                <c:pt idx="6">
                  <c:v>187</c:v>
                </c:pt>
              </c:numCache>
            </c:numRef>
          </c:val>
        </c:ser>
        <c:ser>
          <c:idx val="1"/>
          <c:order val="1"/>
          <c:tx>
            <c:strRef>
              <c:f>WHO!$C$1</c:f>
              <c:strCache>
                <c:ptCount val="1"/>
                <c:pt idx="0">
                  <c:v>Low relevance</c:v>
                </c:pt>
              </c:strCache>
            </c:strRef>
          </c:tx>
          <c:spPr>
            <a:solidFill>
              <a:schemeClr val="accent1">
                <a:lumMod val="20000"/>
                <a:lumOff val="80000"/>
              </a:schemeClr>
            </a:solidFill>
          </c:spPr>
          <c:invertIfNegative val="0"/>
          <c:cat>
            <c:strRef>
              <c:f>WHO!$A$2:$A$8</c:f>
              <c:strCache>
                <c:ptCount val="7"/>
                <c:pt idx="0">
                  <c:v>OVERALL RELEVANCE</c:v>
                </c:pt>
                <c:pt idx="1">
                  <c:v>Private sector</c:v>
                </c:pt>
                <c:pt idx="2">
                  <c:v>NGOs</c:v>
                </c:pt>
                <c:pt idx="3">
                  <c:v>International organizations</c:v>
                </c:pt>
                <c:pt idx="4">
                  <c:v>National governments</c:v>
                </c:pt>
                <c:pt idx="5">
                  <c:v>Academia</c:v>
                </c:pt>
                <c:pt idx="6">
                  <c:v>UN organizations</c:v>
                </c:pt>
              </c:strCache>
            </c:strRef>
          </c:cat>
          <c:val>
            <c:numRef>
              <c:f>WHO!$C$2:$C$8</c:f>
              <c:numCache>
                <c:formatCode>General</c:formatCode>
                <c:ptCount val="7"/>
                <c:pt idx="0">
                  <c:v>317</c:v>
                </c:pt>
                <c:pt idx="1">
                  <c:v>79</c:v>
                </c:pt>
                <c:pt idx="2">
                  <c:v>42</c:v>
                </c:pt>
                <c:pt idx="3">
                  <c:v>13</c:v>
                </c:pt>
                <c:pt idx="4">
                  <c:v>71</c:v>
                </c:pt>
                <c:pt idx="5">
                  <c:v>43</c:v>
                </c:pt>
                <c:pt idx="6">
                  <c:v>22</c:v>
                </c:pt>
              </c:numCache>
            </c:numRef>
          </c:val>
        </c:ser>
        <c:dLbls>
          <c:showLegendKey val="0"/>
          <c:showVal val="0"/>
          <c:showCatName val="0"/>
          <c:showSerName val="0"/>
          <c:showPercent val="0"/>
          <c:showBubbleSize val="0"/>
        </c:dLbls>
        <c:gapWidth val="75"/>
        <c:overlap val="100"/>
        <c:axId val="173837312"/>
        <c:axId val="173843200"/>
      </c:barChart>
      <c:catAx>
        <c:axId val="173837312"/>
        <c:scaling>
          <c:orientation val="minMax"/>
        </c:scaling>
        <c:delete val="0"/>
        <c:axPos val="l"/>
        <c:majorTickMark val="none"/>
        <c:minorTickMark val="none"/>
        <c:tickLblPos val="nextTo"/>
        <c:txPr>
          <a:bodyPr/>
          <a:lstStyle/>
          <a:p>
            <a:pPr>
              <a:defRPr sz="800"/>
            </a:pPr>
            <a:endParaRPr lang="en-US"/>
          </a:p>
        </c:txPr>
        <c:crossAx val="173843200"/>
        <c:crosses val="autoZero"/>
        <c:auto val="1"/>
        <c:lblAlgn val="ctr"/>
        <c:lblOffset val="100"/>
        <c:noMultiLvlLbl val="0"/>
      </c:catAx>
      <c:valAx>
        <c:axId val="173843200"/>
        <c:scaling>
          <c:orientation val="minMax"/>
        </c:scaling>
        <c:delete val="0"/>
        <c:axPos val="b"/>
        <c:majorGridlines/>
        <c:numFmt formatCode="0%" sourceLinked="1"/>
        <c:majorTickMark val="none"/>
        <c:minorTickMark val="none"/>
        <c:tickLblPos val="nextTo"/>
        <c:spPr>
          <a:ln w="9525">
            <a:noFill/>
          </a:ln>
        </c:spPr>
        <c:crossAx val="173837312"/>
        <c:crosses val="autoZero"/>
        <c:crossBetween val="between"/>
      </c:valAx>
    </c:plotArea>
    <c:legend>
      <c:legendPos val="b"/>
      <c:layout>
        <c:manualLayout>
          <c:xMode val="edge"/>
          <c:yMode val="edge"/>
          <c:x val="0.31308032263748997"/>
          <c:y val="0.92816921221158211"/>
          <c:w val="0.37383918025092866"/>
          <c:h val="7.1802947708459519E-2"/>
        </c:manualLayout>
      </c:layout>
      <c:overlay val="0"/>
    </c:legend>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GB" sz="1200" b="1" i="0" baseline="0" dirty="0">
                <a:solidFill>
                  <a:schemeClr val="tx1"/>
                </a:solidFill>
                <a:effectLst/>
              </a:rPr>
              <a:t>Economic Commission for Europe</a:t>
            </a:r>
            <a:endParaRPr lang="en-GB" sz="1200" dirty="0">
              <a:solidFill>
                <a:schemeClr val="tx1"/>
              </a:solidFill>
              <a:effectLst/>
            </a:endParaRPr>
          </a:p>
        </c:rich>
      </c:tx>
      <c:layout>
        <c:manualLayout>
          <c:xMode val="edge"/>
          <c:yMode val="edge"/>
          <c:x val="0.2756846461504277"/>
          <c:y val="1.7347799242707095E-2"/>
        </c:manualLayout>
      </c:layout>
      <c:overlay val="0"/>
    </c:title>
    <c:autoTitleDeleted val="0"/>
    <c:plotArea>
      <c:layout>
        <c:manualLayout>
          <c:layoutTarget val="inner"/>
          <c:xMode val="edge"/>
          <c:yMode val="edge"/>
          <c:x val="0.17666273628382964"/>
          <c:y val="0.11374074666844888"/>
          <c:w val="0.77414067148098842"/>
          <c:h val="0.73589773804519676"/>
        </c:manualLayout>
      </c:layout>
      <c:barChart>
        <c:barDir val="bar"/>
        <c:grouping val="percentStacked"/>
        <c:varyColors val="0"/>
        <c:ser>
          <c:idx val="0"/>
          <c:order val="0"/>
          <c:tx>
            <c:strRef>
              <c:f>'UN ECE'!$B$1</c:f>
              <c:strCache>
                <c:ptCount val="1"/>
                <c:pt idx="0">
                  <c:v>High relevance</c:v>
                </c:pt>
              </c:strCache>
            </c:strRef>
          </c:tx>
          <c:spPr>
            <a:solidFill>
              <a:schemeClr val="tx1"/>
            </a:solidFill>
          </c:spPr>
          <c:invertIfNegative val="0"/>
          <c:cat>
            <c:strRef>
              <c:f>'UN ECE'!$A$2:$A$8</c:f>
              <c:strCache>
                <c:ptCount val="7"/>
                <c:pt idx="0">
                  <c:v>OVERALL RELEVANCE</c:v>
                </c:pt>
                <c:pt idx="1">
                  <c:v>UN organizations</c:v>
                </c:pt>
                <c:pt idx="2">
                  <c:v>Academia</c:v>
                </c:pt>
                <c:pt idx="3">
                  <c:v>Private sector</c:v>
                </c:pt>
                <c:pt idx="4">
                  <c:v>National governments</c:v>
                </c:pt>
                <c:pt idx="5">
                  <c:v>International organizations</c:v>
                </c:pt>
                <c:pt idx="6">
                  <c:v>NGOs</c:v>
                </c:pt>
              </c:strCache>
            </c:strRef>
          </c:cat>
          <c:val>
            <c:numRef>
              <c:f>'UN ECE'!$B$2:$B$8</c:f>
              <c:numCache>
                <c:formatCode>General</c:formatCode>
                <c:ptCount val="7"/>
                <c:pt idx="0">
                  <c:v>347</c:v>
                </c:pt>
                <c:pt idx="1">
                  <c:v>34</c:v>
                </c:pt>
                <c:pt idx="2">
                  <c:v>53</c:v>
                </c:pt>
                <c:pt idx="3">
                  <c:v>77</c:v>
                </c:pt>
                <c:pt idx="4">
                  <c:v>74</c:v>
                </c:pt>
                <c:pt idx="5">
                  <c:v>14</c:v>
                </c:pt>
                <c:pt idx="6">
                  <c:v>43</c:v>
                </c:pt>
              </c:numCache>
            </c:numRef>
          </c:val>
        </c:ser>
        <c:ser>
          <c:idx val="1"/>
          <c:order val="1"/>
          <c:tx>
            <c:strRef>
              <c:f>'UN ECE'!$C$1</c:f>
              <c:strCache>
                <c:ptCount val="1"/>
                <c:pt idx="0">
                  <c:v>Low relevance</c:v>
                </c:pt>
              </c:strCache>
            </c:strRef>
          </c:tx>
          <c:spPr>
            <a:solidFill>
              <a:schemeClr val="accent1">
                <a:lumMod val="20000"/>
                <a:lumOff val="80000"/>
              </a:schemeClr>
            </a:solidFill>
          </c:spPr>
          <c:invertIfNegative val="0"/>
          <c:cat>
            <c:strRef>
              <c:f>'UN ECE'!$A$2:$A$8</c:f>
              <c:strCache>
                <c:ptCount val="7"/>
                <c:pt idx="0">
                  <c:v>OVERALL RELEVANCE</c:v>
                </c:pt>
                <c:pt idx="1">
                  <c:v>UN organizations</c:v>
                </c:pt>
                <c:pt idx="2">
                  <c:v>Academia</c:v>
                </c:pt>
                <c:pt idx="3">
                  <c:v>Private sector</c:v>
                </c:pt>
                <c:pt idx="4">
                  <c:v>National governments</c:v>
                </c:pt>
                <c:pt idx="5">
                  <c:v>International organizations</c:v>
                </c:pt>
                <c:pt idx="6">
                  <c:v>NGOs</c:v>
                </c:pt>
              </c:strCache>
            </c:strRef>
          </c:cat>
          <c:val>
            <c:numRef>
              <c:f>'UN ECE'!$C$2:$C$8</c:f>
              <c:numCache>
                <c:formatCode>General</c:formatCode>
                <c:ptCount val="7"/>
                <c:pt idx="0">
                  <c:v>381</c:v>
                </c:pt>
                <c:pt idx="1">
                  <c:v>58</c:v>
                </c:pt>
                <c:pt idx="2">
                  <c:v>67</c:v>
                </c:pt>
                <c:pt idx="3">
                  <c:v>81</c:v>
                </c:pt>
                <c:pt idx="4">
                  <c:v>73</c:v>
                </c:pt>
                <c:pt idx="5">
                  <c:v>13</c:v>
                </c:pt>
                <c:pt idx="6">
                  <c:v>39</c:v>
                </c:pt>
              </c:numCache>
            </c:numRef>
          </c:val>
        </c:ser>
        <c:dLbls>
          <c:showLegendKey val="0"/>
          <c:showVal val="0"/>
          <c:showCatName val="0"/>
          <c:showSerName val="0"/>
          <c:showPercent val="0"/>
          <c:showBubbleSize val="0"/>
        </c:dLbls>
        <c:gapWidth val="75"/>
        <c:overlap val="100"/>
        <c:axId val="175323008"/>
        <c:axId val="175324544"/>
      </c:barChart>
      <c:catAx>
        <c:axId val="175323008"/>
        <c:scaling>
          <c:orientation val="minMax"/>
        </c:scaling>
        <c:delete val="0"/>
        <c:axPos val="l"/>
        <c:majorTickMark val="none"/>
        <c:minorTickMark val="none"/>
        <c:tickLblPos val="nextTo"/>
        <c:txPr>
          <a:bodyPr/>
          <a:lstStyle/>
          <a:p>
            <a:pPr>
              <a:defRPr sz="800"/>
            </a:pPr>
            <a:endParaRPr lang="en-US"/>
          </a:p>
        </c:txPr>
        <c:crossAx val="175324544"/>
        <c:crosses val="autoZero"/>
        <c:auto val="1"/>
        <c:lblAlgn val="ctr"/>
        <c:lblOffset val="100"/>
        <c:noMultiLvlLbl val="0"/>
      </c:catAx>
      <c:valAx>
        <c:axId val="175324544"/>
        <c:scaling>
          <c:orientation val="minMax"/>
        </c:scaling>
        <c:delete val="0"/>
        <c:axPos val="b"/>
        <c:majorGridlines/>
        <c:numFmt formatCode="0%" sourceLinked="1"/>
        <c:majorTickMark val="none"/>
        <c:minorTickMark val="none"/>
        <c:tickLblPos val="nextTo"/>
        <c:spPr>
          <a:ln w="9525">
            <a:noFill/>
          </a:ln>
        </c:spPr>
        <c:crossAx val="175323008"/>
        <c:crosses val="autoZero"/>
        <c:crossBetween val="between"/>
      </c:valAx>
    </c:plotArea>
    <c:legend>
      <c:legendPos val="b"/>
      <c:layout>
        <c:manualLayout>
          <c:xMode val="edge"/>
          <c:yMode val="edge"/>
          <c:x val="0.31308032263748997"/>
          <c:y val="0.92368589061502449"/>
          <c:w val="0.37383918025092866"/>
          <c:h val="7.6314185559019893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0.5539</cdr:x>
      <cdr:y>0.94453</cdr:y>
    </cdr:from>
    <cdr:to>
      <cdr:x>0.93369</cdr:x>
      <cdr:y>0.99899</cdr:y>
    </cdr:to>
    <cdr:sp macro="" textlink="">
      <cdr:nvSpPr>
        <cdr:cNvPr id="3" name="TextBox 1"/>
        <cdr:cNvSpPr txBox="1"/>
      </cdr:nvSpPr>
      <cdr:spPr>
        <a:xfrm xmlns:a="http://schemas.openxmlformats.org/drawingml/2006/main">
          <a:off x="3190875" y="3548278"/>
          <a:ext cx="2187852" cy="2045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050"/>
            <a:t>Percentage of respondents</a:t>
          </a:r>
        </a:p>
      </cdr:txBody>
    </cdr:sp>
  </cdr:relSizeAnchor>
  <cdr:relSizeAnchor xmlns:cdr="http://schemas.openxmlformats.org/drawingml/2006/chartDrawing">
    <cdr:from>
      <cdr:x>0</cdr:x>
      <cdr:y>0.93965</cdr:y>
    </cdr:from>
    <cdr:to>
      <cdr:x>0.43513</cdr:x>
      <cdr:y>0.98631</cdr:y>
    </cdr:to>
    <cdr:sp macro="" textlink="">
      <cdr:nvSpPr>
        <cdr:cNvPr id="4" name="Tekstboks 1"/>
        <cdr:cNvSpPr txBox="1"/>
      </cdr:nvSpPr>
      <cdr:spPr>
        <a:xfrm xmlns:a="http://schemas.openxmlformats.org/drawingml/2006/main">
          <a:off x="0" y="3529939"/>
          <a:ext cx="2506662" cy="1752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050">
              <a:effectLst/>
              <a:latin typeface="+mn-lt"/>
              <a:ea typeface="+mn-ea"/>
              <a:cs typeface="+mn-cs"/>
            </a:rPr>
            <a:t> </a:t>
          </a:r>
          <a:endParaRPr lang="en-US" sz="1050">
            <a:effectLst/>
          </a:endParaRPr>
        </a:p>
        <a:p xmlns:a="http://schemas.openxmlformats.org/drawingml/2006/main">
          <a:endParaRPr lang="en-US" sz="1050"/>
        </a:p>
      </cdr:txBody>
    </cdr:sp>
  </cdr:relSizeAnchor>
</c:userShapes>
</file>

<file path=ppt/drawings/drawing2.xml><?xml version="1.0" encoding="utf-8"?>
<c:userShapes xmlns:c="http://schemas.openxmlformats.org/drawingml/2006/chart">
  <cdr:relSizeAnchor xmlns:cdr="http://schemas.openxmlformats.org/drawingml/2006/chartDrawing">
    <cdr:from>
      <cdr:x>0.80105</cdr:x>
      <cdr:y>0.12401</cdr:y>
    </cdr:from>
    <cdr:to>
      <cdr:x>0.97422</cdr:x>
      <cdr:y>0.91475</cdr:y>
    </cdr:to>
    <cdr:sp macro="" textlink="">
      <cdr:nvSpPr>
        <cdr:cNvPr id="2" name="TextBox 1"/>
        <cdr:cNvSpPr txBox="1"/>
      </cdr:nvSpPr>
      <cdr:spPr>
        <a:xfrm xmlns:a="http://schemas.openxmlformats.org/drawingml/2006/main">
          <a:off x="5829299" y="447676"/>
          <a:ext cx="1260195" cy="28545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b="1" i="1" baseline="0" dirty="0" smtClean="0"/>
            <a:t>.  </a:t>
          </a:r>
          <a:endParaRPr lang="en-GB" sz="1100" b="1" i="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FAC6C0E-A6DE-4104-A4C5-9978ACAF3D70}" type="datetimeFigureOut">
              <a:rPr lang="en-GB" smtClean="0"/>
              <a:t>12/11/2012</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3EB06177-5CAC-4797-9BAD-81E5613BE142}"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AC6C0E-A6DE-4104-A4C5-9978ACAF3D70}" type="datetimeFigureOut">
              <a:rPr lang="en-GB" smtClean="0"/>
              <a:t>12/11/2012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B06177-5CAC-4797-9BAD-81E5613BE14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AC6C0E-A6DE-4104-A4C5-9978ACAF3D70}" type="datetimeFigureOut">
              <a:rPr lang="en-GB" smtClean="0"/>
              <a:t>12/11/2012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B06177-5CAC-4797-9BAD-81E5613BE14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AC6C0E-A6DE-4104-A4C5-9978ACAF3D70}" type="datetimeFigureOut">
              <a:rPr lang="en-GB" smtClean="0"/>
              <a:t>12/11/2012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B06177-5CAC-4797-9BAD-81E5613BE14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AC6C0E-A6DE-4104-A4C5-9978ACAF3D70}" type="datetimeFigureOut">
              <a:rPr lang="en-GB" smtClean="0"/>
              <a:t>12/11/2012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B06177-5CAC-4797-9BAD-81E5613BE142}"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AC6C0E-A6DE-4104-A4C5-9978ACAF3D70}" type="datetimeFigureOut">
              <a:rPr lang="en-GB" smtClean="0"/>
              <a:t>12/11/2012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B06177-5CAC-4797-9BAD-81E5613BE14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FAC6C0E-A6DE-4104-A4C5-9978ACAF3D70}" type="datetimeFigureOut">
              <a:rPr lang="en-GB" smtClean="0"/>
              <a:t>12/11/2012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B06177-5CAC-4797-9BAD-81E5613BE14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FAC6C0E-A6DE-4104-A4C5-9978ACAF3D70}" type="datetimeFigureOut">
              <a:rPr lang="en-GB" smtClean="0"/>
              <a:t>12/11/2012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B06177-5CAC-4797-9BAD-81E5613BE14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AC6C0E-A6DE-4104-A4C5-9978ACAF3D70}" type="datetimeFigureOut">
              <a:rPr lang="en-GB" smtClean="0"/>
              <a:t>12/11/2012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B06177-5CAC-4797-9BAD-81E5613BE14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AC6C0E-A6DE-4104-A4C5-9978ACAF3D70}" type="datetimeFigureOut">
              <a:rPr lang="en-GB" smtClean="0"/>
              <a:t>12/11/2012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B06177-5CAC-4797-9BAD-81E5613BE142}"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AC6C0E-A6DE-4104-A4C5-9978ACAF3D70}" type="datetimeFigureOut">
              <a:rPr lang="en-GB" smtClean="0"/>
              <a:t>12/11/2012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3EB06177-5CAC-4797-9BAD-81E5613BE142}"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FAC6C0E-A6DE-4104-A4C5-9978ACAF3D70}" type="datetimeFigureOut">
              <a:rPr lang="en-GB" smtClean="0"/>
              <a:t>12/11/2012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EB06177-5CAC-4797-9BAD-81E5613BE142}"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371600"/>
            <a:ext cx="7773488" cy="1828800"/>
          </a:xfrm>
          <a:scene3d>
            <a:camera prst="orthographicFront"/>
            <a:lightRig rig="freezing" dir="t">
              <a:rot lat="0" lon="0" rev="5640000"/>
            </a:lightRig>
          </a:scene3d>
          <a:sp3d>
            <a:bevelT/>
          </a:sp3d>
        </p:spPr>
        <p:txBody>
          <a:bodyPr>
            <a:normAutofit/>
            <a:scene3d>
              <a:camera prst="orthographicFront"/>
              <a:lightRig rig="freezing" dir="t">
                <a:rot lat="0" lon="0" rev="5640000"/>
              </a:lightRig>
            </a:scene3d>
            <a:sp3d prstMaterial="flat">
              <a:bevelT w="38100" h="38100"/>
              <a:contourClr>
                <a:schemeClr val="tx2"/>
              </a:contourClr>
            </a:sp3d>
          </a:bodyPr>
          <a:lstStyle/>
          <a:p>
            <a:pPr algn="l"/>
            <a:r>
              <a:rPr lang="en-GB" sz="4800" dirty="0" smtClean="0">
                <a:solidFill>
                  <a:srgbClr val="FFC000"/>
                </a:solidFill>
              </a:rPr>
              <a:t>The UN Development System</a:t>
            </a:r>
            <a:endParaRPr lang="en-GB" sz="4800" dirty="0">
              <a:solidFill>
                <a:srgbClr val="FFC000"/>
              </a:solidFill>
            </a:endParaRPr>
          </a:p>
        </p:txBody>
      </p:sp>
      <p:sp>
        <p:nvSpPr>
          <p:cNvPr id="3" name="Subtitle 2"/>
          <p:cNvSpPr>
            <a:spLocks noGrp="1"/>
          </p:cNvSpPr>
          <p:nvPr>
            <p:ph type="subTitle" idx="1"/>
          </p:nvPr>
        </p:nvSpPr>
        <p:spPr>
          <a:xfrm>
            <a:off x="611560" y="3228536"/>
            <a:ext cx="7776536" cy="3419120"/>
          </a:xfrm>
        </p:spPr>
        <p:txBody>
          <a:bodyPr>
            <a:normAutofit/>
          </a:bodyPr>
          <a:lstStyle/>
          <a:p>
            <a:pPr algn="l"/>
            <a:r>
              <a:rPr lang="en-GB" sz="4800" b="1" dirty="0" smtClean="0">
                <a:latin typeface="+mj-lt"/>
              </a:rPr>
              <a:t>The case for reform</a:t>
            </a:r>
          </a:p>
          <a:p>
            <a:pPr algn="l"/>
            <a:endParaRPr lang="en-GB" sz="4800" b="1" dirty="0"/>
          </a:p>
          <a:p>
            <a:pPr algn="l"/>
            <a:r>
              <a:rPr lang="en-GB" sz="2800" i="1" dirty="0" smtClean="0"/>
              <a:t>Stephen Browne</a:t>
            </a:r>
          </a:p>
          <a:p>
            <a:pPr algn="l"/>
            <a:endParaRPr lang="en-GB" sz="2800" dirty="0"/>
          </a:p>
          <a:p>
            <a:pPr algn="l"/>
            <a:r>
              <a:rPr lang="en-GB" sz="2800" i="1" dirty="0" smtClean="0"/>
              <a:t>Geneva, 14 November 2012</a:t>
            </a:r>
          </a:p>
          <a:p>
            <a:pPr algn="l"/>
            <a:endParaRPr lang="en-GB" sz="2800" i="1" dirty="0"/>
          </a:p>
          <a:p>
            <a:pPr algn="l"/>
            <a:endParaRPr lang="en-GB" sz="2800" dirty="0" smtClean="0"/>
          </a:p>
          <a:p>
            <a:pPr algn="l"/>
            <a:endParaRPr lang="en-GB" sz="20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208" y="116632"/>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27584" y="116632"/>
            <a:ext cx="7776864" cy="646331"/>
          </a:xfrm>
          <a:prstGeom prst="rect">
            <a:avLst/>
          </a:prstGeom>
          <a:noFill/>
        </p:spPr>
        <p:txBody>
          <a:bodyPr wrap="square" rtlCol="0">
            <a:spAutoFit/>
          </a:bodyPr>
          <a:lstStyle/>
          <a:p>
            <a:r>
              <a:rPr lang="en-GB" dirty="0" smtClean="0"/>
              <a:t>The Future of the United Nations Development System (FUNDS) Project</a:t>
            </a:r>
          </a:p>
          <a:p>
            <a:endParaRPr lang="en-GB" dirty="0"/>
          </a:p>
        </p:txBody>
      </p:sp>
    </p:spTree>
    <p:extLst>
      <p:ext uri="{BB962C8B-B14F-4D97-AF65-F5344CB8AC3E}">
        <p14:creationId xmlns:p14="http://schemas.microsoft.com/office/powerpoint/2010/main" val="17496130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601"/>
            <a:ext cx="9036496" cy="1152128"/>
          </a:xfrm>
        </p:spPr>
        <p:txBody>
          <a:bodyPr>
            <a:normAutofit/>
          </a:bodyPr>
          <a:lstStyle/>
          <a:p>
            <a:pPr algn="l"/>
            <a:r>
              <a:rPr lang="en-GB" sz="4000" dirty="0" smtClean="0"/>
              <a:t>Challenge #1: Organizational incoherence</a:t>
            </a:r>
            <a:endParaRPr lang="en-GB" sz="40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520" y="1196752"/>
            <a:ext cx="8378080" cy="7017306"/>
          </a:xfrm>
          <a:prstGeom prst="rect">
            <a:avLst/>
          </a:prstGeom>
          <a:noFill/>
        </p:spPr>
        <p:txBody>
          <a:bodyPr wrap="square" rtlCol="0">
            <a:spAutoFit/>
          </a:bodyPr>
          <a:lstStyle/>
          <a:p>
            <a:pPr marL="457200" indent="-457200">
              <a:buFont typeface="Wingdings" pitchFamily="2" charset="2"/>
              <a:buChar char="Ø"/>
            </a:pPr>
            <a:r>
              <a:rPr lang="en-GB" sz="2400" dirty="0" err="1" smtClean="0"/>
              <a:t>UNwieldy</a:t>
            </a:r>
            <a:r>
              <a:rPr lang="en-GB" sz="2400" dirty="0" smtClean="0"/>
              <a:t>: 30+ organizations, numerous governance arrangements, too much bureaucracy</a:t>
            </a:r>
          </a:p>
          <a:p>
            <a:pPr marL="457200" indent="-457200">
              <a:buFont typeface="Wingdings" pitchFamily="2" charset="2"/>
              <a:buChar char="Ø"/>
            </a:pPr>
            <a:endParaRPr lang="en-US" sz="2400" dirty="0" smtClean="0"/>
          </a:p>
          <a:p>
            <a:r>
              <a:rPr lang="en-US" sz="1600" i="1" dirty="0" smtClean="0">
                <a:solidFill>
                  <a:srgbClr val="FFC000"/>
                </a:solidFill>
              </a:rPr>
              <a:t>“</a:t>
            </a:r>
            <a:r>
              <a:rPr lang="en-US" sz="1600" b="1" i="1" dirty="0" smtClean="0">
                <a:solidFill>
                  <a:srgbClr val="FFC000"/>
                </a:solidFill>
              </a:rPr>
              <a:t>Too many agencies</a:t>
            </a:r>
            <a:r>
              <a:rPr lang="en-US" sz="1600" i="1" dirty="0" smtClean="0">
                <a:solidFill>
                  <a:srgbClr val="FFC000"/>
                </a:solidFill>
              </a:rPr>
              <a:t>, some with overlapping responsibilities.  Why not merge UNCTAD, ITC, UNDESA, UNDP and UNIDO; WHO and UNAIDS; FAO, WFP and IFAD? Better organization of the system can halve the number of agencies and increase effectiveness and relevance.” </a:t>
            </a:r>
            <a:r>
              <a:rPr lang="en-US" sz="1600" i="1" dirty="0" smtClean="0">
                <a:solidFill>
                  <a:srgbClr val="FFC000"/>
                </a:solidFill>
              </a:rPr>
              <a:t> </a:t>
            </a:r>
            <a:endParaRPr lang="en-US" sz="1600" i="1" dirty="0" smtClean="0">
              <a:solidFill>
                <a:srgbClr val="FFC000"/>
              </a:solidFill>
            </a:endParaRPr>
          </a:p>
          <a:p>
            <a:r>
              <a:rPr lang="en-US" sz="1600" i="1" dirty="0">
                <a:solidFill>
                  <a:srgbClr val="FFC000"/>
                </a:solidFill>
              </a:rPr>
              <a:t>	</a:t>
            </a:r>
            <a:r>
              <a:rPr lang="en-US" sz="1600" i="1" dirty="0" smtClean="0">
                <a:solidFill>
                  <a:srgbClr val="FFC000"/>
                </a:solidFill>
              </a:rPr>
              <a:t>					    </a:t>
            </a:r>
            <a:r>
              <a:rPr lang="en-US" sz="1600" dirty="0" smtClean="0"/>
              <a:t>(Academic, Africa)</a:t>
            </a:r>
          </a:p>
          <a:p>
            <a:endParaRPr lang="en-US" sz="1600" i="1" dirty="0" smtClean="0"/>
          </a:p>
          <a:p>
            <a:r>
              <a:rPr lang="en-US" sz="1600" i="1" dirty="0">
                <a:solidFill>
                  <a:srgbClr val="FFC000"/>
                </a:solidFill>
              </a:rPr>
              <a:t>“A </a:t>
            </a:r>
            <a:r>
              <a:rPr lang="en-US" sz="1600" b="1" i="1" dirty="0">
                <a:solidFill>
                  <a:srgbClr val="FFC000"/>
                </a:solidFill>
              </a:rPr>
              <a:t>smaller UNDS….s</a:t>
            </a:r>
            <a:r>
              <a:rPr lang="en-US" sz="1600" i="1" dirty="0">
                <a:solidFill>
                  <a:srgbClr val="FFC000"/>
                </a:solidFill>
              </a:rPr>
              <a:t>maller and smarter group of people with genuine interest and capability to work in making the world a better place and show results.” 			       		</a:t>
            </a:r>
            <a:r>
              <a:rPr lang="en-US" sz="1600" i="1" dirty="0"/>
              <a:t>    </a:t>
            </a:r>
            <a:r>
              <a:rPr lang="en-US" sz="1600" i="1" dirty="0" smtClean="0"/>
              <a:t>				</a:t>
            </a:r>
            <a:r>
              <a:rPr lang="en-US" sz="1600" dirty="0" smtClean="0"/>
              <a:t>(</a:t>
            </a:r>
            <a:r>
              <a:rPr lang="en-US" sz="1600" dirty="0"/>
              <a:t>UN staffer, Europe)</a:t>
            </a:r>
          </a:p>
          <a:p>
            <a:endParaRPr lang="en-GB" sz="1600" dirty="0"/>
          </a:p>
          <a:p>
            <a:endParaRPr lang="en-US" sz="1600" i="1" dirty="0" smtClean="0"/>
          </a:p>
          <a:p>
            <a:r>
              <a:rPr lang="en-US" sz="1600" i="1" dirty="0">
                <a:solidFill>
                  <a:srgbClr val="FFC000"/>
                </a:solidFill>
              </a:rPr>
              <a:t>“</a:t>
            </a:r>
            <a:r>
              <a:rPr lang="en-US" sz="1600" b="1" i="1" dirty="0">
                <a:solidFill>
                  <a:srgbClr val="FFC000"/>
                </a:solidFill>
              </a:rPr>
              <a:t>Harmonize business practices </a:t>
            </a:r>
            <a:r>
              <a:rPr lang="en-US" sz="1600" i="1" dirty="0">
                <a:solidFill>
                  <a:srgbClr val="FFC000"/>
                </a:solidFill>
              </a:rPr>
              <a:t>among agencies and simplify bureaucratic procedures that slow the UN down.</a:t>
            </a:r>
            <a:r>
              <a:rPr lang="en-US" sz="1600" dirty="0">
                <a:solidFill>
                  <a:srgbClr val="FFC000"/>
                </a:solidFill>
              </a:rPr>
              <a:t>”					</a:t>
            </a:r>
            <a:r>
              <a:rPr lang="en-US" sz="1600" dirty="0"/>
              <a:t>(Entrepreneur, Latin America)</a:t>
            </a:r>
            <a:endParaRPr lang="en-GB" sz="1600" dirty="0"/>
          </a:p>
          <a:p>
            <a:endParaRPr lang="en-GB" sz="1600" dirty="0"/>
          </a:p>
          <a:p>
            <a:r>
              <a:rPr lang="en-US" sz="1600" dirty="0">
                <a:solidFill>
                  <a:srgbClr val="FFC000"/>
                </a:solidFill>
              </a:rPr>
              <a:t>“S</a:t>
            </a:r>
            <a:r>
              <a:rPr lang="en-US" sz="1600" i="1" dirty="0">
                <a:solidFill>
                  <a:srgbClr val="FFC000"/>
                </a:solidFill>
              </a:rPr>
              <a:t>treamline organization structure and </a:t>
            </a:r>
            <a:r>
              <a:rPr lang="en-US" sz="1600" b="1" i="1" dirty="0">
                <a:solidFill>
                  <a:srgbClr val="FFC000"/>
                </a:solidFill>
              </a:rPr>
              <a:t>cut out the waste</a:t>
            </a:r>
            <a:r>
              <a:rPr lang="en-US" sz="1600" i="1" dirty="0">
                <a:solidFill>
                  <a:srgbClr val="FFC000"/>
                </a:solidFill>
              </a:rPr>
              <a:t>, utilize NGO capacity more.</a:t>
            </a:r>
            <a:r>
              <a:rPr lang="en-US" sz="1600" dirty="0">
                <a:solidFill>
                  <a:srgbClr val="FFC000"/>
                </a:solidFill>
              </a:rPr>
              <a:t>”				       </a:t>
            </a:r>
            <a:r>
              <a:rPr lang="en-US" sz="1600" dirty="0" smtClean="0">
                <a:solidFill>
                  <a:srgbClr val="FFC000"/>
                </a:solidFill>
              </a:rPr>
              <a:t>		</a:t>
            </a:r>
            <a:r>
              <a:rPr lang="en-US" sz="1600" dirty="0" smtClean="0"/>
              <a:t>(</a:t>
            </a:r>
            <a:r>
              <a:rPr lang="en-US" sz="1600" dirty="0"/>
              <a:t>Entrepreneur, Africa)</a:t>
            </a:r>
            <a:endParaRPr lang="en-GB" sz="1600" dirty="0"/>
          </a:p>
          <a:p>
            <a:endParaRPr lang="en-GB" sz="1600" dirty="0" smtClean="0"/>
          </a:p>
          <a:p>
            <a:endParaRPr lang="en-US" sz="2000" dirty="0" smtClean="0"/>
          </a:p>
          <a:p>
            <a:endParaRPr lang="en-GB" sz="2000" dirty="0"/>
          </a:p>
          <a:p>
            <a:endParaRPr lang="en-US" sz="2000" dirty="0" smtClean="0"/>
          </a:p>
          <a:p>
            <a:endParaRPr lang="en-GB" dirty="0" smtClean="0"/>
          </a:p>
          <a:p>
            <a:endParaRPr lang="en-GB" dirty="0"/>
          </a:p>
          <a:p>
            <a:endParaRPr lang="en-GB" dirty="0"/>
          </a:p>
        </p:txBody>
      </p:sp>
    </p:spTree>
    <p:extLst>
      <p:ext uri="{BB962C8B-B14F-4D97-AF65-F5344CB8AC3E}">
        <p14:creationId xmlns:p14="http://schemas.microsoft.com/office/powerpoint/2010/main" val="1103597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 calcmode="lin" valueType="num">
                                      <p:cBhvr additive="base">
                                        <p:cTn id="1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anim calcmode="lin" valueType="num">
                                      <p:cBhvr additive="base">
                                        <p:cTn id="1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anim calcmode="lin" valueType="num">
                                      <p:cBhvr additive="base">
                                        <p:cTn id="2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8" y="188640"/>
            <a:ext cx="9036496" cy="936104"/>
          </a:xfrm>
        </p:spPr>
        <p:txBody>
          <a:bodyPr>
            <a:normAutofit/>
          </a:bodyPr>
          <a:lstStyle/>
          <a:p>
            <a:pPr algn="l"/>
            <a:r>
              <a:rPr lang="en-GB" sz="4000" dirty="0"/>
              <a:t>Challenge #1: Organizational </a:t>
            </a:r>
            <a:r>
              <a:rPr lang="en-GB" sz="4000" dirty="0" smtClean="0"/>
              <a:t>incoherence</a:t>
            </a:r>
            <a:endParaRPr lang="en-GB" sz="4000" dirty="0"/>
          </a:p>
        </p:txBody>
      </p:sp>
      <p:sp>
        <p:nvSpPr>
          <p:cNvPr id="3" name="Subtitle 2"/>
          <p:cNvSpPr>
            <a:spLocks noGrp="1"/>
          </p:cNvSpPr>
          <p:nvPr>
            <p:ph type="subTitle" idx="1"/>
          </p:nvPr>
        </p:nvSpPr>
        <p:spPr>
          <a:xfrm>
            <a:off x="467544" y="1700808"/>
            <a:ext cx="8352928" cy="4464496"/>
          </a:xfrm>
        </p:spPr>
        <p:txBody>
          <a:bodyPr>
            <a:normAutofit/>
          </a:bodyPr>
          <a:lstStyle/>
          <a:p>
            <a:pPr marL="457200" indent="-457200" algn="l">
              <a:buFont typeface="Wingdings" pitchFamily="2" charset="2"/>
              <a:buChar char="Ø"/>
            </a:pPr>
            <a:r>
              <a:rPr lang="en-GB" sz="2800" dirty="0" err="1" smtClean="0"/>
              <a:t>UNcentered</a:t>
            </a:r>
            <a:r>
              <a:rPr lang="en-GB" sz="2800" dirty="0" smtClean="0"/>
              <a:t>: HQs </a:t>
            </a:r>
            <a:r>
              <a:rPr lang="en-GB" sz="2800" dirty="0"/>
              <a:t>in 15 countries, 1,000+ country and regional offices</a:t>
            </a:r>
          </a:p>
          <a:p>
            <a:pPr algn="l"/>
            <a:endParaRPr lang="en-GB" sz="1900" dirty="0" smtClean="0"/>
          </a:p>
          <a:p>
            <a:pPr algn="l"/>
            <a:r>
              <a:rPr lang="en-GB" sz="1600" dirty="0" smtClean="0">
                <a:solidFill>
                  <a:srgbClr val="FFC000"/>
                </a:solidFill>
              </a:rPr>
              <a:t>“Create a </a:t>
            </a:r>
            <a:r>
              <a:rPr lang="en-GB" sz="1600" b="1" i="1" dirty="0" smtClean="0">
                <a:solidFill>
                  <a:srgbClr val="FFC000"/>
                </a:solidFill>
              </a:rPr>
              <a:t>unified UN Development System</a:t>
            </a:r>
            <a:r>
              <a:rPr lang="en-GB" sz="1600" dirty="0" smtClean="0">
                <a:solidFill>
                  <a:srgbClr val="FFC000"/>
                </a:solidFill>
              </a:rPr>
              <a:t>…with a single set of administrative and financial norms, a single information system, a single programme at the country level….” </a:t>
            </a:r>
          </a:p>
          <a:p>
            <a:pPr algn="l"/>
            <a:endParaRPr lang="en-GB" sz="1600" dirty="0">
              <a:solidFill>
                <a:srgbClr val="FFC000"/>
              </a:solidFill>
            </a:endParaRPr>
          </a:p>
          <a:p>
            <a:pPr algn="l"/>
            <a:r>
              <a:rPr lang="en-GB" sz="1600" dirty="0" smtClean="0">
                <a:solidFill>
                  <a:srgbClr val="FFC000"/>
                </a:solidFill>
              </a:rPr>
              <a:t>“An </a:t>
            </a:r>
            <a:r>
              <a:rPr lang="en-GB" sz="1600" b="1" i="1" dirty="0" smtClean="0">
                <a:solidFill>
                  <a:srgbClr val="FFC000"/>
                </a:solidFill>
              </a:rPr>
              <a:t>internationally respected development figure as its president” </a:t>
            </a:r>
          </a:p>
          <a:p>
            <a:pPr algn="l"/>
            <a:r>
              <a:rPr lang="en-GB" sz="1600" dirty="0"/>
              <a:t>	</a:t>
            </a:r>
            <a:r>
              <a:rPr lang="en-GB" sz="1600" dirty="0" smtClean="0"/>
              <a:t>				</a:t>
            </a:r>
            <a:r>
              <a:rPr lang="en-GB" sz="1600" dirty="0" smtClean="0"/>
              <a:t>	(</a:t>
            </a:r>
            <a:r>
              <a:rPr lang="en-GB" sz="1600" dirty="0" smtClean="0"/>
              <a:t>NGO representative, Europe)</a:t>
            </a:r>
            <a:endParaRPr lang="en-GB" sz="1600" dirty="0"/>
          </a:p>
          <a:p>
            <a:pPr algn="l"/>
            <a:endParaRPr lang="en-GB" sz="1600" dirty="0" smtClean="0"/>
          </a:p>
          <a:p>
            <a:pPr algn="l"/>
            <a:r>
              <a:rPr lang="en-GB" sz="1600" dirty="0">
                <a:solidFill>
                  <a:srgbClr val="FFC000"/>
                </a:solidFill>
              </a:rPr>
              <a:t>“Apply </a:t>
            </a:r>
            <a:r>
              <a:rPr lang="en-GB" sz="1600" b="1" i="1" dirty="0">
                <a:solidFill>
                  <a:srgbClr val="FFC000"/>
                </a:solidFill>
              </a:rPr>
              <a:t>Delivering as One model in all countries </a:t>
            </a:r>
            <a:r>
              <a:rPr lang="en-GB" sz="1600" dirty="0">
                <a:solidFill>
                  <a:srgbClr val="FFC000"/>
                </a:solidFill>
              </a:rPr>
              <a:t>which have a UN presence”</a:t>
            </a:r>
          </a:p>
          <a:p>
            <a:pPr algn="l"/>
            <a:r>
              <a:rPr lang="en-GB" sz="1600" dirty="0"/>
              <a:t>						(UN Staffer, Africa)</a:t>
            </a:r>
          </a:p>
          <a:p>
            <a:pPr algn="l"/>
            <a:endParaRPr lang="en-GB" sz="1600" dirty="0" smtClean="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7146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32" y="332656"/>
            <a:ext cx="9144000" cy="881336"/>
          </a:xfrm>
        </p:spPr>
        <p:txBody>
          <a:bodyPr>
            <a:normAutofit/>
          </a:bodyPr>
          <a:lstStyle/>
          <a:p>
            <a:pPr algn="l"/>
            <a:r>
              <a:rPr lang="en-GB" sz="4000" dirty="0"/>
              <a:t>Challenge #1: Organizational </a:t>
            </a:r>
            <a:r>
              <a:rPr lang="en-GB" sz="4000" dirty="0" smtClean="0"/>
              <a:t>incoherence</a:t>
            </a:r>
            <a:endParaRPr lang="en-GB" sz="4000" dirty="0"/>
          </a:p>
        </p:txBody>
      </p:sp>
      <p:sp>
        <p:nvSpPr>
          <p:cNvPr id="3" name="Subtitle 2"/>
          <p:cNvSpPr>
            <a:spLocks noGrp="1"/>
          </p:cNvSpPr>
          <p:nvPr>
            <p:ph type="subTitle" idx="1"/>
          </p:nvPr>
        </p:nvSpPr>
        <p:spPr>
          <a:xfrm>
            <a:off x="586170" y="1844824"/>
            <a:ext cx="7854696" cy="3888432"/>
          </a:xfrm>
        </p:spPr>
        <p:txBody>
          <a:bodyPr>
            <a:normAutofit/>
          </a:bodyPr>
          <a:lstStyle/>
          <a:p>
            <a:pPr marL="685800" indent="-685800" algn="l">
              <a:buFont typeface="Wingdings" pitchFamily="2" charset="2"/>
              <a:buChar char="Ø"/>
            </a:pPr>
            <a:r>
              <a:rPr lang="en-GB" sz="3200" dirty="0"/>
              <a:t>Highly dispersed funding </a:t>
            </a:r>
            <a:r>
              <a:rPr lang="en-GB" sz="3200" dirty="0" smtClean="0"/>
              <a:t>mechanism</a:t>
            </a:r>
          </a:p>
          <a:p>
            <a:pPr marL="685800" indent="-685800" algn="l">
              <a:buFont typeface="Wingdings" pitchFamily="2" charset="2"/>
              <a:buChar char="Ø"/>
            </a:pPr>
            <a:endParaRPr lang="en-GB" sz="4800" dirty="0"/>
          </a:p>
          <a:p>
            <a:pPr algn="l"/>
            <a:r>
              <a:rPr lang="en-US" sz="1600" i="1" dirty="0" smtClean="0">
                <a:solidFill>
                  <a:srgbClr val="FFC000"/>
                </a:solidFill>
              </a:rPr>
              <a:t>“Donors </a:t>
            </a:r>
            <a:r>
              <a:rPr lang="en-US" sz="1600" i="1" dirty="0">
                <a:solidFill>
                  <a:srgbClr val="FFC000"/>
                </a:solidFill>
              </a:rPr>
              <a:t>agreeing to </a:t>
            </a:r>
            <a:r>
              <a:rPr lang="en-US" sz="1600" b="1" i="1" dirty="0">
                <a:solidFill>
                  <a:srgbClr val="FFC000"/>
                </a:solidFill>
              </a:rPr>
              <a:t>fund in a holistic way</a:t>
            </a:r>
            <a:r>
              <a:rPr lang="en-US" sz="1600" i="1" dirty="0">
                <a:solidFill>
                  <a:srgbClr val="FFC000"/>
                </a:solidFill>
              </a:rPr>
              <a:t>, and donors and host governments agreeing on a single format and system for reporting on expenditure and </a:t>
            </a:r>
            <a:r>
              <a:rPr lang="en-US" sz="1600" i="1" dirty="0" smtClean="0">
                <a:solidFill>
                  <a:srgbClr val="FFC000"/>
                </a:solidFill>
              </a:rPr>
              <a:t>outcomes/impact.” </a:t>
            </a:r>
            <a:r>
              <a:rPr lang="en-US" sz="1600" i="1" dirty="0" smtClean="0"/>
              <a:t>		</a:t>
            </a:r>
            <a:r>
              <a:rPr lang="en-US" sz="1600" i="1" dirty="0" smtClean="0"/>
              <a:t>					(</a:t>
            </a:r>
            <a:r>
              <a:rPr lang="en-US" sz="1600" i="1" dirty="0"/>
              <a:t>NGO, Europe</a:t>
            </a:r>
            <a:r>
              <a:rPr lang="en-US" sz="1600" i="1" dirty="0" smtClean="0"/>
              <a:t>)</a:t>
            </a:r>
          </a:p>
          <a:p>
            <a:pPr algn="l"/>
            <a:endParaRPr lang="en-GB" sz="1600" i="1" dirty="0"/>
          </a:p>
          <a:p>
            <a:pPr algn="l"/>
            <a:r>
              <a:rPr lang="en-US" sz="1600" i="1" dirty="0">
                <a:solidFill>
                  <a:srgbClr val="FFC000"/>
                </a:solidFill>
              </a:rPr>
              <a:t>“There are </a:t>
            </a:r>
            <a:r>
              <a:rPr lang="en-US" sz="1600" b="1" i="1" dirty="0">
                <a:solidFill>
                  <a:srgbClr val="FFC000"/>
                </a:solidFill>
              </a:rPr>
              <a:t>too many agencies competing for funds </a:t>
            </a:r>
            <a:r>
              <a:rPr lang="en-US" sz="1600" i="1" dirty="0">
                <a:solidFill>
                  <a:srgbClr val="FFC000"/>
                </a:solidFill>
              </a:rPr>
              <a:t>from same donors to </a:t>
            </a:r>
            <a:r>
              <a:rPr lang="en-US" sz="1600" i="1" dirty="0" err="1">
                <a:solidFill>
                  <a:srgbClr val="FFC000"/>
                </a:solidFill>
              </a:rPr>
              <a:t>fulfil</a:t>
            </a:r>
            <a:r>
              <a:rPr lang="en-US" sz="1600" i="1" dirty="0">
                <a:solidFill>
                  <a:srgbClr val="FFC000"/>
                </a:solidFill>
              </a:rPr>
              <a:t> each agency mandate.  This leads to inefficient and ineffective </a:t>
            </a:r>
            <a:r>
              <a:rPr lang="en-US" sz="1600" i="1" dirty="0" err="1">
                <a:solidFill>
                  <a:srgbClr val="FFC000"/>
                </a:solidFill>
              </a:rPr>
              <a:t>programme</a:t>
            </a:r>
            <a:r>
              <a:rPr lang="en-US" sz="1600" i="1" dirty="0">
                <a:solidFill>
                  <a:srgbClr val="FFC000"/>
                </a:solidFill>
              </a:rPr>
              <a:t> design and implementation and increases transaction costs.”  </a:t>
            </a:r>
          </a:p>
          <a:p>
            <a:pPr algn="l"/>
            <a:r>
              <a:rPr lang="en-US" sz="1600" i="1" dirty="0"/>
              <a:t>				(Government official, Latin America)</a:t>
            </a:r>
            <a:endParaRPr lang="en-GB" sz="1600" i="1" dirty="0"/>
          </a:p>
          <a:p>
            <a:pPr algn="l"/>
            <a:endParaRPr lang="en-GB" sz="2300" i="1" dirty="0" smtClean="0"/>
          </a:p>
          <a:p>
            <a:pPr algn="l"/>
            <a:endParaRPr lang="en-GB" sz="2300" i="1" dirty="0"/>
          </a:p>
          <a:p>
            <a:pPr algn="l"/>
            <a:endParaRPr lang="en-GB" sz="4800" dirty="0" smtClean="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73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80682"/>
            <a:ext cx="8928992" cy="936104"/>
          </a:xfrm>
        </p:spPr>
        <p:txBody>
          <a:bodyPr>
            <a:noAutofit/>
          </a:bodyPr>
          <a:lstStyle/>
          <a:p>
            <a:pPr algn="l"/>
            <a:r>
              <a:rPr lang="en-GB" sz="4000" dirty="0"/>
              <a:t>Challenge #1: </a:t>
            </a:r>
            <a:r>
              <a:rPr lang="en-GB" sz="4000" dirty="0" smtClean="0"/>
              <a:t>needed short-term changes</a:t>
            </a:r>
            <a:endParaRPr lang="en-GB" sz="40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836712"/>
            <a:ext cx="7344816" cy="602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596336" y="1916832"/>
            <a:ext cx="1346448" cy="1754326"/>
          </a:xfrm>
          <a:prstGeom prst="rect">
            <a:avLst/>
          </a:prstGeom>
          <a:noFill/>
        </p:spPr>
        <p:txBody>
          <a:bodyPr wrap="square" rtlCol="0">
            <a:spAutoFit/>
          </a:bodyPr>
          <a:lstStyle/>
          <a:p>
            <a:r>
              <a:rPr lang="en-GB" dirty="0">
                <a:solidFill>
                  <a:srgbClr val="FF0000"/>
                </a:solidFill>
                <a:latin typeface="Calibri" pitchFamily="34" charset="0"/>
                <a:cs typeface="Calibri" pitchFamily="34" charset="0"/>
              </a:rPr>
              <a:t>The South has stronger views than the North on change</a:t>
            </a:r>
          </a:p>
          <a:p>
            <a:endParaRPr lang="en-GB" dirty="0"/>
          </a:p>
        </p:txBody>
      </p:sp>
    </p:spTree>
    <p:extLst>
      <p:ext uri="{BB962C8B-B14F-4D97-AF65-F5344CB8AC3E}">
        <p14:creationId xmlns:p14="http://schemas.microsoft.com/office/powerpoint/2010/main" val="3119921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60648"/>
            <a:ext cx="7851648" cy="936104"/>
          </a:xfrm>
        </p:spPr>
        <p:txBody>
          <a:bodyPr>
            <a:normAutofit fontScale="90000"/>
          </a:bodyPr>
          <a:lstStyle/>
          <a:p>
            <a:pPr algn="l"/>
            <a:r>
              <a:rPr lang="en-GB" sz="4800" dirty="0" smtClean="0"/>
              <a:t>Challenge #1: country priorities</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4183733957"/>
              </p:ext>
            </p:extLst>
          </p:nvPr>
        </p:nvGraphicFramePr>
        <p:xfrm>
          <a:off x="251520" y="1323476"/>
          <a:ext cx="8568952" cy="5109401"/>
        </p:xfrm>
        <a:graphic>
          <a:graphicData uri="http://schemas.openxmlformats.org/drawingml/2006/table">
            <a:tbl>
              <a:tblPr firstRow="1" firstCol="1" bandRow="1">
                <a:tableStyleId>{5C22544A-7EE6-4342-B048-85BDC9FD1C3A}</a:tableStyleId>
              </a:tblPr>
              <a:tblGrid>
                <a:gridCol w="579231"/>
                <a:gridCol w="1303271"/>
                <a:gridCol w="1375674"/>
                <a:gridCol w="1448078"/>
                <a:gridCol w="1448078"/>
                <a:gridCol w="1158463"/>
                <a:gridCol w="1256157"/>
              </a:tblGrid>
              <a:tr h="234707">
                <a:tc>
                  <a:txBody>
                    <a:bodyPr/>
                    <a:lstStyle/>
                    <a:p>
                      <a:pPr>
                        <a:spcAft>
                          <a:spcPts val="0"/>
                        </a:spcAft>
                      </a:pPr>
                      <a:r>
                        <a:rPr lang="en-US" sz="1000" dirty="0">
                          <a:effectLst/>
                        </a:rPr>
                        <a:t> </a:t>
                      </a:r>
                      <a:endParaRPr lang="en-GB" sz="1100" dirty="0">
                        <a:effectLst/>
                        <a:latin typeface="Calibri"/>
                        <a:ea typeface="Calibri"/>
                        <a:cs typeface="Times New Roman"/>
                      </a:endParaRPr>
                    </a:p>
                  </a:txBody>
                  <a:tcPr marL="68580" marR="68580" marT="0" marB="0" anchor="ctr"/>
                </a:tc>
                <a:tc>
                  <a:txBody>
                    <a:bodyPr/>
                    <a:lstStyle/>
                    <a:p>
                      <a:pPr algn="ctr">
                        <a:spcAft>
                          <a:spcPts val="0"/>
                        </a:spcAft>
                      </a:pPr>
                      <a:r>
                        <a:rPr lang="en-US" sz="1200" dirty="0">
                          <a:effectLst/>
                        </a:rPr>
                        <a:t>1</a:t>
                      </a:r>
                      <a:r>
                        <a:rPr lang="en-US" sz="1200" baseline="30000" dirty="0">
                          <a:effectLst/>
                        </a:rPr>
                        <a:t>st</a:t>
                      </a:r>
                      <a:r>
                        <a:rPr lang="en-US" sz="1200" dirty="0">
                          <a:effectLst/>
                        </a:rPr>
                        <a:t> UN</a:t>
                      </a:r>
                      <a:endParaRPr lang="en-GB" sz="1200" dirty="0">
                        <a:effectLst/>
                        <a:latin typeface="Calibri"/>
                        <a:ea typeface="Calibri"/>
                        <a:cs typeface="Times New Roman"/>
                      </a:endParaRPr>
                    </a:p>
                  </a:txBody>
                  <a:tcPr marL="68580" marR="68580" marT="0" marB="0" anchor="ctr"/>
                </a:tc>
                <a:tc>
                  <a:txBody>
                    <a:bodyPr/>
                    <a:lstStyle/>
                    <a:p>
                      <a:pPr algn="ctr">
                        <a:spcAft>
                          <a:spcPts val="0"/>
                        </a:spcAft>
                      </a:pPr>
                      <a:r>
                        <a:rPr lang="en-US" sz="1200" dirty="0">
                          <a:effectLst/>
                        </a:rPr>
                        <a:t>2</a:t>
                      </a:r>
                      <a:r>
                        <a:rPr lang="en-US" sz="1200" baseline="30000" dirty="0">
                          <a:effectLst/>
                        </a:rPr>
                        <a:t>nd</a:t>
                      </a:r>
                      <a:r>
                        <a:rPr lang="en-US" sz="1200" dirty="0">
                          <a:effectLst/>
                        </a:rPr>
                        <a:t> UN</a:t>
                      </a:r>
                      <a:endParaRPr lang="en-GB" sz="1200" dirty="0">
                        <a:effectLst/>
                        <a:latin typeface="Calibri"/>
                        <a:ea typeface="Calibri"/>
                        <a:cs typeface="Times New Roman"/>
                      </a:endParaRPr>
                    </a:p>
                  </a:txBody>
                  <a:tcPr marL="68580" marR="68580" marT="0" marB="0" anchor="ctr"/>
                </a:tc>
                <a:tc gridSpan="4">
                  <a:txBody>
                    <a:bodyPr/>
                    <a:lstStyle/>
                    <a:p>
                      <a:pPr algn="ctr">
                        <a:spcAft>
                          <a:spcPts val="0"/>
                        </a:spcAft>
                      </a:pPr>
                      <a:r>
                        <a:rPr lang="en-US" sz="1200" dirty="0">
                          <a:effectLst/>
                        </a:rPr>
                        <a:t>3</a:t>
                      </a:r>
                      <a:r>
                        <a:rPr lang="en-US" sz="1200" baseline="30000" dirty="0">
                          <a:effectLst/>
                        </a:rPr>
                        <a:t>rd</a:t>
                      </a:r>
                      <a:r>
                        <a:rPr lang="en-US" sz="1200" dirty="0">
                          <a:effectLst/>
                        </a:rPr>
                        <a:t> UN</a:t>
                      </a:r>
                      <a:endParaRPr lang="en-GB" sz="1200" dirty="0">
                        <a:effectLst/>
                        <a:latin typeface="Calibri"/>
                        <a:ea typeface="Calibri"/>
                        <a:cs typeface="Times New Roman"/>
                      </a:endParaRP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r>
              <a:tr h="541633">
                <a:tc>
                  <a:txBody>
                    <a:bodyPr/>
                    <a:lstStyle/>
                    <a:p>
                      <a:pPr algn="just">
                        <a:spcAft>
                          <a:spcPts val="0"/>
                        </a:spcAft>
                      </a:pPr>
                      <a:r>
                        <a:rPr lang="en-US" sz="1000">
                          <a:effectLst/>
                        </a:rPr>
                        <a:t> </a:t>
                      </a:r>
                      <a:endParaRPr lang="en-GB" sz="1100">
                        <a:effectLst/>
                        <a:latin typeface="Calibri"/>
                        <a:ea typeface="Calibri"/>
                        <a:cs typeface="Times New Roman"/>
                      </a:endParaRPr>
                    </a:p>
                  </a:txBody>
                  <a:tcPr marL="68580" marR="68580" marT="0" marB="0" anchor="ctr"/>
                </a:tc>
                <a:tc>
                  <a:txBody>
                    <a:bodyPr/>
                    <a:lstStyle/>
                    <a:p>
                      <a:pPr algn="ctr">
                        <a:spcAft>
                          <a:spcPts val="0"/>
                        </a:spcAft>
                      </a:pPr>
                      <a:r>
                        <a:rPr lang="en-US" sz="1100" dirty="0">
                          <a:ln>
                            <a:solidFill>
                              <a:schemeClr val="tx2">
                                <a:lumMod val="10000"/>
                              </a:schemeClr>
                            </a:solidFill>
                          </a:ln>
                          <a:effectLst/>
                          <a:latin typeface="+mj-lt"/>
                        </a:rPr>
                        <a:t>Governments</a:t>
                      </a:r>
                      <a:endParaRPr lang="en-GB" sz="1100" dirty="0">
                        <a:ln>
                          <a:solidFill>
                            <a:schemeClr val="tx2">
                              <a:lumMod val="10000"/>
                            </a:schemeClr>
                          </a:solidFill>
                        </a:ln>
                        <a:effectLst/>
                        <a:latin typeface="+mj-lt"/>
                        <a:ea typeface="Calibri"/>
                        <a:cs typeface="Times New Roman"/>
                      </a:endParaRPr>
                    </a:p>
                  </a:txBody>
                  <a:tcPr marL="68580" marR="68580" marT="0" marB="0" anchor="ctr">
                    <a:solidFill>
                      <a:srgbClr val="0099FF"/>
                    </a:solidFill>
                  </a:tcPr>
                </a:tc>
                <a:tc>
                  <a:txBody>
                    <a:bodyPr/>
                    <a:lstStyle/>
                    <a:p>
                      <a:pPr algn="ctr">
                        <a:spcAft>
                          <a:spcPts val="0"/>
                        </a:spcAft>
                      </a:pPr>
                      <a:r>
                        <a:rPr lang="en-US" sz="1100" dirty="0">
                          <a:ln>
                            <a:solidFill>
                              <a:schemeClr val="tx2">
                                <a:lumMod val="10000"/>
                              </a:schemeClr>
                            </a:solidFill>
                          </a:ln>
                          <a:effectLst/>
                          <a:latin typeface="+mj-lt"/>
                        </a:rPr>
                        <a:t>UN</a:t>
                      </a:r>
                      <a:endParaRPr lang="en-GB" sz="1100" dirty="0">
                        <a:ln>
                          <a:solidFill>
                            <a:schemeClr val="tx2">
                              <a:lumMod val="10000"/>
                            </a:schemeClr>
                          </a:solidFill>
                        </a:ln>
                        <a:effectLst/>
                        <a:latin typeface="+mj-lt"/>
                        <a:ea typeface="Calibri"/>
                        <a:cs typeface="Times New Roman"/>
                      </a:endParaRPr>
                    </a:p>
                  </a:txBody>
                  <a:tcPr marL="68580" marR="68580" marT="0" marB="0" anchor="ctr">
                    <a:solidFill>
                      <a:srgbClr val="0099FF"/>
                    </a:solidFill>
                  </a:tcPr>
                </a:tc>
                <a:tc>
                  <a:txBody>
                    <a:bodyPr/>
                    <a:lstStyle/>
                    <a:p>
                      <a:pPr algn="ctr">
                        <a:spcAft>
                          <a:spcPts val="0"/>
                        </a:spcAft>
                      </a:pPr>
                      <a:r>
                        <a:rPr lang="en-US" sz="1100" dirty="0">
                          <a:ln>
                            <a:solidFill>
                              <a:schemeClr val="tx2">
                                <a:lumMod val="10000"/>
                              </a:schemeClr>
                            </a:solidFill>
                          </a:ln>
                          <a:effectLst/>
                          <a:latin typeface="+mj-lt"/>
                        </a:rPr>
                        <a:t>International organizations</a:t>
                      </a:r>
                      <a:endParaRPr lang="en-GB" sz="1100" dirty="0">
                        <a:ln>
                          <a:solidFill>
                            <a:schemeClr val="tx2">
                              <a:lumMod val="10000"/>
                            </a:schemeClr>
                          </a:solidFill>
                        </a:ln>
                        <a:effectLst/>
                        <a:latin typeface="+mj-lt"/>
                        <a:ea typeface="Calibri"/>
                        <a:cs typeface="Times New Roman"/>
                      </a:endParaRPr>
                    </a:p>
                  </a:txBody>
                  <a:tcPr marL="68580" marR="68580" marT="0" marB="0" anchor="ctr">
                    <a:solidFill>
                      <a:srgbClr val="0099FF"/>
                    </a:solidFill>
                  </a:tcPr>
                </a:tc>
                <a:tc>
                  <a:txBody>
                    <a:bodyPr/>
                    <a:lstStyle/>
                    <a:p>
                      <a:pPr algn="ctr">
                        <a:spcAft>
                          <a:spcPts val="0"/>
                        </a:spcAft>
                      </a:pPr>
                      <a:r>
                        <a:rPr lang="en-US" sz="1100" dirty="0">
                          <a:ln>
                            <a:solidFill>
                              <a:schemeClr val="tx2">
                                <a:lumMod val="10000"/>
                              </a:schemeClr>
                            </a:solidFill>
                          </a:ln>
                          <a:effectLst/>
                          <a:latin typeface="+mj-lt"/>
                        </a:rPr>
                        <a:t>Nongovernmental organizations</a:t>
                      </a:r>
                      <a:endParaRPr lang="en-GB" sz="1100" dirty="0">
                        <a:ln>
                          <a:solidFill>
                            <a:schemeClr val="tx2">
                              <a:lumMod val="10000"/>
                            </a:schemeClr>
                          </a:solidFill>
                        </a:ln>
                        <a:effectLst/>
                        <a:latin typeface="+mj-lt"/>
                        <a:ea typeface="Calibri"/>
                        <a:cs typeface="Times New Roman"/>
                      </a:endParaRPr>
                    </a:p>
                  </a:txBody>
                  <a:tcPr marL="68580" marR="68580" marT="0" marB="0" anchor="ctr">
                    <a:solidFill>
                      <a:srgbClr val="0099FF"/>
                    </a:solidFill>
                  </a:tcPr>
                </a:tc>
                <a:tc>
                  <a:txBody>
                    <a:bodyPr/>
                    <a:lstStyle/>
                    <a:p>
                      <a:pPr algn="ctr">
                        <a:spcAft>
                          <a:spcPts val="0"/>
                        </a:spcAft>
                      </a:pPr>
                      <a:r>
                        <a:rPr lang="en-US" sz="1100" dirty="0">
                          <a:ln>
                            <a:solidFill>
                              <a:schemeClr val="tx2">
                                <a:lumMod val="10000"/>
                              </a:schemeClr>
                            </a:solidFill>
                          </a:ln>
                          <a:effectLst/>
                          <a:latin typeface="+mj-lt"/>
                        </a:rPr>
                        <a:t>Private Sector</a:t>
                      </a:r>
                      <a:endParaRPr lang="en-GB" sz="1100" dirty="0">
                        <a:ln>
                          <a:solidFill>
                            <a:schemeClr val="tx2">
                              <a:lumMod val="10000"/>
                            </a:schemeClr>
                          </a:solidFill>
                        </a:ln>
                        <a:effectLst/>
                        <a:latin typeface="+mj-lt"/>
                        <a:ea typeface="Calibri"/>
                        <a:cs typeface="Times New Roman"/>
                      </a:endParaRPr>
                    </a:p>
                  </a:txBody>
                  <a:tcPr marL="68580" marR="68580" marT="0" marB="0" anchor="ctr">
                    <a:solidFill>
                      <a:srgbClr val="0099FF"/>
                    </a:solidFill>
                  </a:tcPr>
                </a:tc>
                <a:tc>
                  <a:txBody>
                    <a:bodyPr/>
                    <a:lstStyle/>
                    <a:p>
                      <a:pPr algn="ctr">
                        <a:spcAft>
                          <a:spcPts val="0"/>
                        </a:spcAft>
                      </a:pPr>
                      <a:r>
                        <a:rPr lang="en-US" sz="1100" dirty="0">
                          <a:ln>
                            <a:solidFill>
                              <a:schemeClr val="tx2">
                                <a:lumMod val="10000"/>
                              </a:schemeClr>
                            </a:solidFill>
                          </a:ln>
                          <a:effectLst/>
                          <a:latin typeface="+mj-lt"/>
                        </a:rPr>
                        <a:t>Academia</a:t>
                      </a:r>
                      <a:endParaRPr lang="en-GB" sz="1100" dirty="0">
                        <a:ln>
                          <a:solidFill>
                            <a:schemeClr val="tx2">
                              <a:lumMod val="10000"/>
                            </a:schemeClr>
                          </a:solidFill>
                        </a:ln>
                        <a:effectLst/>
                        <a:latin typeface="+mj-lt"/>
                        <a:ea typeface="Calibri"/>
                        <a:cs typeface="Times New Roman"/>
                      </a:endParaRPr>
                    </a:p>
                  </a:txBody>
                  <a:tcPr marL="68580" marR="68580" marT="0" marB="0" anchor="ctr">
                    <a:solidFill>
                      <a:srgbClr val="0099FF"/>
                    </a:solidFill>
                  </a:tcPr>
                </a:tc>
              </a:tr>
              <a:tr h="902721">
                <a:tc rowSpan="5">
                  <a:txBody>
                    <a:bodyPr/>
                    <a:lstStyle/>
                    <a:p>
                      <a:pPr algn="ctr">
                        <a:spcAft>
                          <a:spcPts val="0"/>
                        </a:spcAft>
                      </a:pPr>
                      <a:r>
                        <a:rPr lang="en-US" sz="1200" dirty="0">
                          <a:effectLst/>
                        </a:rPr>
                        <a:t>Top </a:t>
                      </a:r>
                      <a:r>
                        <a:rPr lang="en-US" sz="1200" dirty="0" smtClean="0">
                          <a:effectLst/>
                        </a:rPr>
                        <a:t>priorities </a:t>
                      </a:r>
                      <a:endParaRPr lang="en-GB" sz="1200" dirty="0">
                        <a:effectLst/>
                        <a:latin typeface="Calibri"/>
                        <a:ea typeface="Calibri"/>
                        <a:cs typeface="Times New Roman"/>
                      </a:endParaRPr>
                    </a:p>
                  </a:txBody>
                  <a:tcPr marL="68580" marR="68580" marT="0" marB="0" vert="vert270" anchor="ctr"/>
                </a:tc>
                <a:tc>
                  <a:txBody>
                    <a:bodyPr/>
                    <a:lstStyle/>
                    <a:p>
                      <a:pPr>
                        <a:spcAft>
                          <a:spcPts val="0"/>
                        </a:spcAft>
                      </a:pPr>
                      <a:r>
                        <a:rPr lang="en-US" sz="1100" dirty="0">
                          <a:effectLst/>
                          <a:latin typeface="+mj-lt"/>
                        </a:rPr>
                        <a:t>Single UN Office</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leader 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leader 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Single UN leader per country</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Single UN leader per country</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World Bank included in One UN</a:t>
                      </a:r>
                      <a:endParaRPr lang="en-GB" sz="1100">
                        <a:effectLst/>
                        <a:latin typeface="+mj-lt"/>
                        <a:ea typeface="Calibri"/>
                        <a:cs typeface="Times New Roman"/>
                      </a:endParaRPr>
                    </a:p>
                  </a:txBody>
                  <a:tcPr marL="68580" marR="68580" marT="0" marB="0" anchor="ctr"/>
                </a:tc>
              </a:tr>
              <a:tr h="902721">
                <a:tc vMerge="1">
                  <a:txBody>
                    <a:bodyPr/>
                    <a:lstStyle/>
                    <a:p>
                      <a:endParaRPr lang="en-GB"/>
                    </a:p>
                  </a:txBody>
                  <a:tcPr/>
                </a:tc>
                <a:tc>
                  <a:txBody>
                    <a:bodyPr/>
                    <a:lstStyle/>
                    <a:p>
                      <a:pPr>
                        <a:spcAft>
                          <a:spcPts val="0"/>
                        </a:spcAft>
                      </a:pPr>
                      <a:r>
                        <a:rPr lang="en-US" sz="1100">
                          <a:effectLst/>
                          <a:latin typeface="+mj-lt"/>
                        </a:rPr>
                        <a:t>Single UN leader per country</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Single UN Office</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Office</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Office</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Single UN Office</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Single UN leader per country</a:t>
                      </a:r>
                      <a:endParaRPr lang="en-GB" sz="1100">
                        <a:effectLst/>
                        <a:latin typeface="+mj-lt"/>
                        <a:ea typeface="Calibri"/>
                        <a:cs typeface="Times New Roman"/>
                      </a:endParaRPr>
                    </a:p>
                  </a:txBody>
                  <a:tcPr marL="68580" marR="68580" marT="0" marB="0" anchor="ctr"/>
                </a:tc>
              </a:tr>
              <a:tr h="722177">
                <a:tc vMerge="1">
                  <a:txBody>
                    <a:bodyPr/>
                    <a:lstStyle/>
                    <a:p>
                      <a:endParaRPr lang="en-GB"/>
                    </a:p>
                  </a:txBody>
                  <a:tcPr/>
                </a:tc>
                <a:tc>
                  <a:txBody>
                    <a:bodyPr/>
                    <a:lstStyle/>
                    <a:p>
                      <a:pPr>
                        <a:spcAft>
                          <a:spcPts val="0"/>
                        </a:spcAft>
                      </a:pPr>
                      <a:r>
                        <a:rPr lang="en-US" sz="1100">
                          <a:effectLst/>
                          <a:latin typeface="+mj-lt"/>
                        </a:rPr>
                        <a:t>World Bank included in One UN</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World Bank included in One UN</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My Single UN </a:t>
                      </a:r>
                      <a:r>
                        <a:rPr lang="en-US" sz="1100" dirty="0" err="1" smtClean="0">
                          <a:effectLst/>
                          <a:latin typeface="+mj-lt"/>
                        </a:rPr>
                        <a:t>programme</a:t>
                      </a:r>
                      <a:r>
                        <a:rPr lang="en-US" sz="1100" dirty="0" smtClean="0">
                          <a:effectLst/>
                          <a:latin typeface="+mj-lt"/>
                        </a:rPr>
                        <a:t> </a:t>
                      </a:r>
                      <a:r>
                        <a:rPr lang="en-US" sz="1100" dirty="0">
                          <a:effectLst/>
                          <a:latin typeface="+mj-lt"/>
                        </a:rPr>
                        <a:t>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World Bank included in One UN</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World Bank included in One UN</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Single UN Office</a:t>
                      </a:r>
                      <a:endParaRPr lang="en-GB" sz="1100">
                        <a:effectLst/>
                        <a:latin typeface="+mj-lt"/>
                        <a:ea typeface="Calibri"/>
                        <a:cs typeface="Times New Roman"/>
                      </a:endParaRPr>
                    </a:p>
                  </a:txBody>
                  <a:tcPr marL="68580" marR="68580" marT="0" marB="0" anchor="ctr"/>
                </a:tc>
              </a:tr>
              <a:tr h="902721">
                <a:tc vMerge="1">
                  <a:txBody>
                    <a:bodyPr/>
                    <a:lstStyle/>
                    <a:p>
                      <a:endParaRPr lang="en-GB"/>
                    </a:p>
                  </a:txBody>
                  <a:tcPr/>
                </a:tc>
                <a:tc>
                  <a:txBody>
                    <a:bodyPr/>
                    <a:lstStyle/>
                    <a:p>
                      <a:pPr>
                        <a:spcAft>
                          <a:spcPts val="0"/>
                        </a:spcAft>
                      </a:pPr>
                      <a:r>
                        <a:rPr lang="en-US" sz="1100" dirty="0">
                          <a:effectLst/>
                          <a:latin typeface="+mj-lt"/>
                        </a:rPr>
                        <a:t>Single UN </a:t>
                      </a:r>
                      <a:r>
                        <a:rPr lang="en-US" sz="1100" dirty="0" err="1" smtClean="0">
                          <a:effectLst/>
                          <a:latin typeface="+mj-lt"/>
                        </a:rPr>
                        <a:t>programme</a:t>
                      </a:r>
                      <a:r>
                        <a:rPr lang="en-US" sz="1100" dirty="0" smtClean="0">
                          <a:effectLst/>
                          <a:latin typeface="+mj-lt"/>
                        </a:rPr>
                        <a:t> </a:t>
                      </a:r>
                      <a:r>
                        <a:rPr lang="en-US" sz="1100" dirty="0">
                          <a:effectLst/>
                          <a:latin typeface="+mj-lt"/>
                        </a:rPr>
                        <a:t>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a:t>
                      </a:r>
                      <a:r>
                        <a:rPr lang="en-US" sz="1100" dirty="0" err="1" smtClean="0">
                          <a:effectLst/>
                          <a:latin typeface="+mj-lt"/>
                        </a:rPr>
                        <a:t>programme</a:t>
                      </a:r>
                      <a:r>
                        <a:rPr lang="en-US" sz="1100" dirty="0" smtClean="0">
                          <a:effectLst/>
                          <a:latin typeface="+mj-lt"/>
                        </a:rPr>
                        <a:t> </a:t>
                      </a:r>
                      <a:r>
                        <a:rPr lang="en-US" sz="1100" dirty="0">
                          <a:effectLst/>
                          <a:latin typeface="+mj-lt"/>
                        </a:rPr>
                        <a:t>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Single UN fund per country</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fund 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a:t>
                      </a:r>
                      <a:r>
                        <a:rPr lang="en-US" sz="1100" dirty="0" err="1" smtClean="0">
                          <a:effectLst/>
                          <a:latin typeface="+mj-lt"/>
                        </a:rPr>
                        <a:t>programme</a:t>
                      </a:r>
                      <a:r>
                        <a:rPr lang="en-US" sz="1100" dirty="0" smtClean="0">
                          <a:effectLst/>
                          <a:latin typeface="+mj-lt"/>
                        </a:rPr>
                        <a:t> </a:t>
                      </a:r>
                      <a:r>
                        <a:rPr lang="en-US" sz="1100" dirty="0">
                          <a:effectLst/>
                          <a:latin typeface="+mj-lt"/>
                        </a:rPr>
                        <a:t>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a:t>
                      </a:r>
                      <a:r>
                        <a:rPr lang="en-US" sz="1100" dirty="0" err="1" smtClean="0">
                          <a:effectLst/>
                          <a:latin typeface="+mj-lt"/>
                        </a:rPr>
                        <a:t>programme</a:t>
                      </a:r>
                      <a:r>
                        <a:rPr lang="en-US" sz="1100" dirty="0" smtClean="0">
                          <a:effectLst/>
                          <a:latin typeface="+mj-lt"/>
                        </a:rPr>
                        <a:t> </a:t>
                      </a:r>
                      <a:r>
                        <a:rPr lang="en-US" sz="1100" dirty="0">
                          <a:effectLst/>
                          <a:latin typeface="+mj-lt"/>
                        </a:rPr>
                        <a:t>per country</a:t>
                      </a:r>
                      <a:endParaRPr lang="en-GB" sz="1100" dirty="0">
                        <a:effectLst/>
                        <a:latin typeface="+mj-lt"/>
                        <a:ea typeface="Calibri"/>
                        <a:cs typeface="Times New Roman"/>
                      </a:endParaRPr>
                    </a:p>
                  </a:txBody>
                  <a:tcPr marL="68580" marR="68580" marT="0" marB="0" anchor="ctr"/>
                </a:tc>
              </a:tr>
              <a:tr h="902721">
                <a:tc vMerge="1">
                  <a:txBody>
                    <a:bodyPr/>
                    <a:lstStyle/>
                    <a:p>
                      <a:endParaRPr lang="en-GB"/>
                    </a:p>
                  </a:txBody>
                  <a:tcPr/>
                </a:tc>
                <a:tc>
                  <a:txBody>
                    <a:bodyPr/>
                    <a:lstStyle/>
                    <a:p>
                      <a:pPr>
                        <a:spcAft>
                          <a:spcPts val="0"/>
                        </a:spcAft>
                      </a:pPr>
                      <a:r>
                        <a:rPr lang="en-US" sz="1100">
                          <a:effectLst/>
                          <a:latin typeface="+mj-lt"/>
                        </a:rPr>
                        <a:t>Single UN fund per country</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Single UN fund per country</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a:effectLst/>
                          <a:latin typeface="+mj-lt"/>
                        </a:rPr>
                        <a:t>World Bank included in One UN</a:t>
                      </a:r>
                      <a:endParaRPr lang="en-GB" sz="110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a:t>
                      </a:r>
                      <a:r>
                        <a:rPr lang="en-US" sz="1100" dirty="0" err="1" smtClean="0">
                          <a:effectLst/>
                          <a:latin typeface="+mj-lt"/>
                        </a:rPr>
                        <a:t>programme</a:t>
                      </a:r>
                      <a:r>
                        <a:rPr lang="en-US" sz="1100" dirty="0" smtClean="0">
                          <a:effectLst/>
                          <a:latin typeface="+mj-lt"/>
                        </a:rPr>
                        <a:t> </a:t>
                      </a:r>
                      <a:r>
                        <a:rPr lang="en-US" sz="1100" dirty="0">
                          <a:effectLst/>
                          <a:latin typeface="+mj-lt"/>
                        </a:rPr>
                        <a:t>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fund per country</a:t>
                      </a:r>
                      <a:endParaRPr lang="en-GB" sz="1100" dirty="0">
                        <a:effectLst/>
                        <a:latin typeface="+mj-lt"/>
                        <a:ea typeface="Calibri"/>
                        <a:cs typeface="Times New Roman"/>
                      </a:endParaRPr>
                    </a:p>
                  </a:txBody>
                  <a:tcPr marL="68580" marR="68580" marT="0" marB="0" anchor="ctr"/>
                </a:tc>
                <a:tc>
                  <a:txBody>
                    <a:bodyPr/>
                    <a:lstStyle/>
                    <a:p>
                      <a:pPr>
                        <a:spcAft>
                          <a:spcPts val="0"/>
                        </a:spcAft>
                      </a:pPr>
                      <a:r>
                        <a:rPr lang="en-US" sz="1100" dirty="0">
                          <a:effectLst/>
                          <a:latin typeface="+mj-lt"/>
                        </a:rPr>
                        <a:t>Single UN fund per country</a:t>
                      </a:r>
                      <a:endParaRPr lang="en-GB" sz="1100" dirty="0">
                        <a:effectLst/>
                        <a:latin typeface="+mj-lt"/>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865230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fontScale="90000"/>
          </a:bodyPr>
          <a:lstStyle/>
          <a:p>
            <a:pPr algn="l"/>
            <a:r>
              <a:rPr lang="en-GB" sz="4800" dirty="0" smtClean="0"/>
              <a:t>Challenge #1: long-term change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836713"/>
            <a:ext cx="8835280" cy="5946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564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7801"/>
            <a:ext cx="8676456" cy="3024754"/>
          </a:xfrm>
        </p:spPr>
        <p:txBody>
          <a:bodyPr>
            <a:normAutofit/>
          </a:bodyPr>
          <a:lstStyle/>
          <a:p>
            <a:pPr algn="l"/>
            <a:r>
              <a:rPr lang="en-GB" sz="4800" dirty="0" smtClean="0"/>
              <a:t>Challenge #2: UN irrelevance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6600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51520" y="1268760"/>
            <a:ext cx="8691264" cy="2523768"/>
          </a:xfrm>
          <a:prstGeom prst="rect">
            <a:avLst/>
          </a:prstGeom>
          <a:noFill/>
        </p:spPr>
        <p:txBody>
          <a:bodyPr wrap="square" rtlCol="0">
            <a:spAutoFit/>
          </a:bodyPr>
          <a:lstStyle/>
          <a:p>
            <a:endParaRPr lang="en-GB" dirty="0" smtClean="0"/>
          </a:p>
          <a:p>
            <a:endParaRPr lang="en-GB" dirty="0"/>
          </a:p>
          <a:p>
            <a:pPr marL="285750" indent="-285750">
              <a:buFont typeface="Wingdings" pitchFamily="2" charset="2"/>
              <a:buChar char="Ø"/>
            </a:pPr>
            <a:r>
              <a:rPr lang="en-GB" sz="3200" dirty="0" smtClean="0"/>
              <a:t> The UN is declining in relative importance</a:t>
            </a:r>
            <a:endParaRPr lang="en-GB" dirty="0"/>
          </a:p>
          <a:p>
            <a:endParaRPr lang="en-GB" dirty="0" smtClean="0"/>
          </a:p>
          <a:p>
            <a:endParaRPr lang="en-GB" dirty="0" smtClean="0"/>
          </a:p>
          <a:p>
            <a:pPr algn="ctr"/>
            <a:r>
              <a:rPr lang="en-GB" dirty="0" smtClean="0"/>
              <a:t>Multilateral assistance shares</a:t>
            </a:r>
          </a:p>
          <a:p>
            <a:endParaRPr lang="en-GB" dirty="0" smtClean="0"/>
          </a:p>
          <a:p>
            <a:endParaRPr lang="en-GB" dirty="0"/>
          </a:p>
        </p:txBody>
      </p:sp>
      <p:graphicFrame>
        <p:nvGraphicFramePr>
          <p:cNvPr id="7" name="Chart 6"/>
          <p:cNvGraphicFramePr/>
          <p:nvPr>
            <p:extLst>
              <p:ext uri="{D42A27DB-BD31-4B8C-83A1-F6EECF244321}">
                <p14:modId xmlns:p14="http://schemas.microsoft.com/office/powerpoint/2010/main" val="3708269499"/>
              </p:ext>
            </p:extLst>
          </p:nvPr>
        </p:nvGraphicFramePr>
        <p:xfrm>
          <a:off x="683568" y="3045272"/>
          <a:ext cx="3332981" cy="33123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extLst>
              <p:ext uri="{D42A27DB-BD31-4B8C-83A1-F6EECF244321}">
                <p14:modId xmlns:p14="http://schemas.microsoft.com/office/powerpoint/2010/main" val="2232824135"/>
              </p:ext>
            </p:extLst>
          </p:nvPr>
        </p:nvGraphicFramePr>
        <p:xfrm>
          <a:off x="4597152" y="3289693"/>
          <a:ext cx="3312368" cy="3096344"/>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Box 3"/>
          <p:cNvSpPr txBox="1"/>
          <p:nvPr/>
        </p:nvSpPr>
        <p:spPr>
          <a:xfrm>
            <a:off x="5364088" y="6021288"/>
            <a:ext cx="2520280" cy="307777"/>
          </a:xfrm>
          <a:prstGeom prst="rect">
            <a:avLst/>
          </a:prstGeom>
          <a:noFill/>
        </p:spPr>
        <p:txBody>
          <a:bodyPr wrap="square" rtlCol="0">
            <a:spAutoFit/>
          </a:bodyPr>
          <a:lstStyle/>
          <a:p>
            <a:r>
              <a:rPr lang="en-GB" sz="1400" dirty="0" smtClean="0"/>
              <a:t>* Including new global funds</a:t>
            </a:r>
            <a:endParaRPr lang="en-GB" sz="1400" dirty="0"/>
          </a:p>
        </p:txBody>
      </p:sp>
    </p:spTree>
    <p:extLst>
      <p:ext uri="{BB962C8B-B14F-4D97-AF65-F5344CB8AC3E}">
        <p14:creationId xmlns:p14="http://schemas.microsoft.com/office/powerpoint/2010/main" val="93273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Graphic spid="8" grpId="0">
        <p:bldAsOne/>
      </p:bldGraphic>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51520" y="1268760"/>
            <a:ext cx="8691264" cy="4370427"/>
          </a:xfrm>
          <a:prstGeom prst="rect">
            <a:avLst/>
          </a:prstGeom>
          <a:noFill/>
        </p:spPr>
        <p:txBody>
          <a:bodyPr wrap="square" rtlCol="0">
            <a:spAutoFit/>
          </a:bodyPr>
          <a:lstStyle/>
          <a:p>
            <a:endParaRPr lang="en-GB" dirty="0" smtClean="0"/>
          </a:p>
          <a:p>
            <a:endParaRPr lang="en-GB" dirty="0"/>
          </a:p>
          <a:p>
            <a:pPr marL="285750" indent="-285750">
              <a:buFont typeface="Wingdings" pitchFamily="2" charset="2"/>
              <a:buChar char="Ø"/>
            </a:pPr>
            <a:r>
              <a:rPr lang="en-GB" sz="3200" dirty="0" smtClean="0"/>
              <a:t>Other international organizations do it better</a:t>
            </a:r>
          </a:p>
          <a:p>
            <a:endParaRPr lang="en-GB" dirty="0"/>
          </a:p>
          <a:p>
            <a:endParaRPr lang="en-GB" dirty="0" smtClean="0"/>
          </a:p>
          <a:p>
            <a:endParaRPr lang="en-GB" dirty="0"/>
          </a:p>
          <a:p>
            <a:r>
              <a:rPr lang="en-US" sz="2000" dirty="0">
                <a:solidFill>
                  <a:srgbClr val="FFC000"/>
                </a:solidFill>
              </a:rPr>
              <a:t>“</a:t>
            </a:r>
            <a:r>
              <a:rPr lang="en-US" sz="2000" i="1" dirty="0">
                <a:solidFill>
                  <a:srgbClr val="FFC000"/>
                </a:solidFill>
              </a:rPr>
              <a:t>Given </a:t>
            </a:r>
            <a:r>
              <a:rPr lang="en-US" sz="2000" b="1" i="1" dirty="0">
                <a:solidFill>
                  <a:srgbClr val="FFC000"/>
                </a:solidFill>
              </a:rPr>
              <a:t>better capabilities </a:t>
            </a:r>
            <a:r>
              <a:rPr lang="en-US" sz="2000" i="1" dirty="0">
                <a:solidFill>
                  <a:srgbClr val="FFC000"/>
                </a:solidFill>
              </a:rPr>
              <a:t>in other parts of international development system (e.g., IMF, World Bank, regional development banks) the UN should exit from all activities that these agencies undertake.  The UN should then focus on what it can do </a:t>
            </a:r>
            <a:r>
              <a:rPr lang="en-US" sz="2000" i="1" dirty="0" smtClean="0">
                <a:solidFill>
                  <a:srgbClr val="FFC000"/>
                </a:solidFill>
              </a:rPr>
              <a:t>best.</a:t>
            </a:r>
            <a:r>
              <a:rPr lang="en-US" sz="2000" dirty="0" smtClean="0">
                <a:solidFill>
                  <a:srgbClr val="FFC000"/>
                </a:solidFill>
              </a:rPr>
              <a:t>”</a:t>
            </a:r>
          </a:p>
          <a:p>
            <a:endParaRPr lang="en-US" sz="2000" dirty="0"/>
          </a:p>
          <a:p>
            <a:r>
              <a:rPr lang="en-US" sz="2000" dirty="0" smtClean="0"/>
              <a:t>							(NGO, Asia)</a:t>
            </a:r>
            <a:endParaRPr lang="en-GB" sz="2000" dirty="0"/>
          </a:p>
          <a:p>
            <a:endParaRPr lang="en-GB" dirty="0" smtClean="0"/>
          </a:p>
          <a:p>
            <a:endParaRPr lang="en-GB" dirty="0"/>
          </a:p>
        </p:txBody>
      </p:sp>
    </p:spTree>
    <p:extLst>
      <p:ext uri="{BB962C8B-B14F-4D97-AF65-F5344CB8AC3E}">
        <p14:creationId xmlns:p14="http://schemas.microsoft.com/office/powerpoint/2010/main" val="5346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 calcmode="lin" valueType="num">
                                      <p:cBhvr additive="base">
                                        <p:cTn id="1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0" y="1268760"/>
            <a:ext cx="9144000" cy="6186309"/>
          </a:xfrm>
          <a:prstGeom prst="rect">
            <a:avLst/>
          </a:prstGeom>
          <a:noFill/>
        </p:spPr>
        <p:txBody>
          <a:bodyPr wrap="square" rtlCol="0">
            <a:spAutoFit/>
          </a:bodyPr>
          <a:lstStyle/>
          <a:p>
            <a:endParaRPr lang="en-GB" dirty="0" smtClean="0"/>
          </a:p>
          <a:p>
            <a:endParaRPr lang="en-GB" dirty="0"/>
          </a:p>
          <a:p>
            <a:pPr marL="457200" indent="-457200">
              <a:buFont typeface="Wingdings" pitchFamily="2" charset="2"/>
              <a:buChar char="Ø"/>
            </a:pPr>
            <a:r>
              <a:rPr lang="en-GB" sz="2800" dirty="0" smtClean="0"/>
              <a:t>Setting technical norms and standards: is it the exclusive preserve of inter-governmental organisations?</a:t>
            </a:r>
          </a:p>
          <a:p>
            <a:endParaRPr lang="en-GB" sz="2800" dirty="0" smtClean="0">
              <a:solidFill>
                <a:srgbClr val="FFC000"/>
              </a:solidFill>
            </a:endParaRPr>
          </a:p>
          <a:p>
            <a:endParaRPr lang="en-GB" sz="2800" dirty="0">
              <a:solidFill>
                <a:srgbClr val="FFC000"/>
              </a:solidFill>
            </a:endParaRPr>
          </a:p>
          <a:p>
            <a:r>
              <a:rPr lang="en-GB" sz="2000" dirty="0" smtClean="0">
                <a:solidFill>
                  <a:srgbClr val="FFC000"/>
                </a:solidFill>
              </a:rPr>
              <a:t>      Industrial standards:  </a:t>
            </a:r>
            <a:r>
              <a:rPr lang="en-GB" sz="2000" dirty="0" smtClean="0"/>
              <a:t>Not UNIDO, but ISO (International Organization 		               for Standardization)</a:t>
            </a:r>
          </a:p>
          <a:p>
            <a:endParaRPr lang="en-GB" sz="2000" dirty="0" smtClean="0"/>
          </a:p>
          <a:p>
            <a:r>
              <a:rPr lang="en-GB" sz="2000" dirty="0" smtClean="0">
                <a:solidFill>
                  <a:srgbClr val="FFC000"/>
                </a:solidFill>
              </a:rPr>
              <a:t>      Internet domains:       </a:t>
            </a:r>
            <a:r>
              <a:rPr lang="en-GB" sz="2000" dirty="0" smtClean="0"/>
              <a:t>Not ITU, but ICANN (Internet Corporation for 		                             Assigned Names and Numbers)</a:t>
            </a:r>
          </a:p>
          <a:p>
            <a:endParaRPr lang="en-GB" sz="2000" dirty="0"/>
          </a:p>
          <a:p>
            <a:endParaRPr lang="en-GB" sz="2800" dirty="0" smtClean="0">
              <a:solidFill>
                <a:srgbClr val="FFC000"/>
              </a:solidFill>
            </a:endParaRPr>
          </a:p>
          <a:p>
            <a:endParaRPr lang="en-GB" sz="2800" dirty="0" smtClean="0">
              <a:solidFill>
                <a:srgbClr val="FFC000"/>
              </a:solidFill>
            </a:endParaRPr>
          </a:p>
          <a:p>
            <a:endParaRPr lang="en-GB" dirty="0"/>
          </a:p>
          <a:p>
            <a:endParaRPr lang="en-GB" dirty="0" smtClean="0"/>
          </a:p>
          <a:p>
            <a:endParaRPr lang="en-GB" dirty="0" smtClean="0"/>
          </a:p>
          <a:p>
            <a:endParaRPr lang="en-GB" dirty="0"/>
          </a:p>
        </p:txBody>
      </p:sp>
    </p:spTree>
    <p:extLst>
      <p:ext uri="{BB962C8B-B14F-4D97-AF65-F5344CB8AC3E}">
        <p14:creationId xmlns:p14="http://schemas.microsoft.com/office/powerpoint/2010/main" val="289276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9239" y="332656"/>
            <a:ext cx="7851648" cy="1152128"/>
          </a:xfrm>
        </p:spPr>
        <p:txBody>
          <a:bodyPr>
            <a:normAutofit fontScale="90000"/>
          </a:bodyPr>
          <a:lstStyle/>
          <a:p>
            <a:pPr algn="l"/>
            <a:r>
              <a:rPr lang="en-GB" sz="4800" dirty="0" smtClean="0"/>
              <a:t>   What is the “UN”? Four pillars</a:t>
            </a:r>
            <a:endParaRPr lang="en-GB" sz="4800" dirty="0"/>
          </a:p>
        </p:txBody>
      </p:sp>
      <p:sp>
        <p:nvSpPr>
          <p:cNvPr id="3" name="Subtitle 2"/>
          <p:cNvSpPr>
            <a:spLocks noGrp="1"/>
          </p:cNvSpPr>
          <p:nvPr>
            <p:ph type="subTitle" idx="1"/>
          </p:nvPr>
        </p:nvSpPr>
        <p:spPr>
          <a:xfrm>
            <a:off x="533400" y="3228536"/>
            <a:ext cx="8503096" cy="2720744"/>
          </a:xfrm>
        </p:spPr>
        <p:txBody>
          <a:bodyPr>
            <a:normAutofit/>
          </a:bodyPr>
          <a:lstStyle/>
          <a:p>
            <a:pPr algn="l"/>
            <a:endParaRPr lang="en-GB" sz="4800" dirty="0"/>
          </a:p>
          <a:p>
            <a:pPr algn="l"/>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4" name="Flowchart: Magnetic Disk 3"/>
          <p:cNvSpPr/>
          <p:nvPr/>
        </p:nvSpPr>
        <p:spPr>
          <a:xfrm>
            <a:off x="1023991" y="1981653"/>
            <a:ext cx="1698104" cy="165618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lowchart: Magnetic Disk 6"/>
          <p:cNvSpPr/>
          <p:nvPr/>
        </p:nvSpPr>
        <p:spPr>
          <a:xfrm>
            <a:off x="1560984" y="2996639"/>
            <a:ext cx="1570856" cy="1763544"/>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Flowchart: Magnetic Disk 5"/>
          <p:cNvSpPr/>
          <p:nvPr/>
        </p:nvSpPr>
        <p:spPr>
          <a:xfrm>
            <a:off x="3983360" y="1981653"/>
            <a:ext cx="1656184" cy="18002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518320" y="3693745"/>
            <a:ext cx="1656184" cy="369332"/>
          </a:xfrm>
          <a:prstGeom prst="rect">
            <a:avLst/>
          </a:prstGeom>
          <a:noFill/>
        </p:spPr>
        <p:txBody>
          <a:bodyPr wrap="square" rtlCol="0">
            <a:spAutoFit/>
          </a:bodyPr>
          <a:lstStyle/>
          <a:p>
            <a:r>
              <a:rPr lang="en-GB" dirty="0" smtClean="0"/>
              <a:t>Humanitarian</a:t>
            </a:r>
            <a:endParaRPr lang="en-GB" dirty="0"/>
          </a:p>
        </p:txBody>
      </p:sp>
      <p:sp>
        <p:nvSpPr>
          <p:cNvPr id="8" name="Flowchart: Magnetic Disk 7"/>
          <p:cNvSpPr/>
          <p:nvPr/>
        </p:nvSpPr>
        <p:spPr>
          <a:xfrm>
            <a:off x="4762872" y="3063226"/>
            <a:ext cx="1753344" cy="1763543"/>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4874444" y="3782206"/>
            <a:ext cx="1681336" cy="368025"/>
          </a:xfrm>
          <a:prstGeom prst="rect">
            <a:avLst/>
          </a:prstGeom>
          <a:noFill/>
        </p:spPr>
        <p:txBody>
          <a:bodyPr wrap="square" rtlCol="0">
            <a:spAutoFit/>
          </a:bodyPr>
          <a:lstStyle/>
          <a:p>
            <a:r>
              <a:rPr lang="en-GB" dirty="0" smtClean="0"/>
              <a:t>Development</a:t>
            </a:r>
            <a:endParaRPr lang="en-GB" dirty="0"/>
          </a:p>
        </p:txBody>
      </p:sp>
      <p:sp>
        <p:nvSpPr>
          <p:cNvPr id="11" name="TextBox 10"/>
          <p:cNvSpPr txBox="1"/>
          <p:nvPr/>
        </p:nvSpPr>
        <p:spPr>
          <a:xfrm>
            <a:off x="4000709" y="2486579"/>
            <a:ext cx="1656184" cy="646331"/>
          </a:xfrm>
          <a:prstGeom prst="rect">
            <a:avLst/>
          </a:prstGeom>
          <a:noFill/>
        </p:spPr>
        <p:txBody>
          <a:bodyPr wrap="square" rtlCol="0">
            <a:spAutoFit/>
          </a:bodyPr>
          <a:lstStyle/>
          <a:p>
            <a:pPr algn="ctr"/>
            <a:r>
              <a:rPr lang="en-GB" dirty="0" smtClean="0"/>
              <a:t>Justice &amp;</a:t>
            </a:r>
          </a:p>
          <a:p>
            <a:pPr algn="ctr"/>
            <a:r>
              <a:rPr lang="en-GB" dirty="0" smtClean="0"/>
              <a:t>Human rights</a:t>
            </a:r>
            <a:endParaRPr lang="en-GB" dirty="0"/>
          </a:p>
        </p:txBody>
      </p:sp>
      <p:sp>
        <p:nvSpPr>
          <p:cNvPr id="10" name="TextBox 9"/>
          <p:cNvSpPr txBox="1"/>
          <p:nvPr/>
        </p:nvSpPr>
        <p:spPr>
          <a:xfrm>
            <a:off x="1080955" y="2625079"/>
            <a:ext cx="1584176" cy="369332"/>
          </a:xfrm>
          <a:prstGeom prst="rect">
            <a:avLst/>
          </a:prstGeom>
          <a:noFill/>
        </p:spPr>
        <p:txBody>
          <a:bodyPr wrap="square" rtlCol="0">
            <a:spAutoFit/>
          </a:bodyPr>
          <a:lstStyle/>
          <a:p>
            <a:r>
              <a:rPr lang="en-GB" dirty="0" smtClean="0"/>
              <a:t>Peacekeeping</a:t>
            </a:r>
            <a:endParaRPr lang="en-GB" dirty="0"/>
          </a:p>
        </p:txBody>
      </p:sp>
      <p:sp>
        <p:nvSpPr>
          <p:cNvPr id="14" name="TextBox 13"/>
          <p:cNvSpPr txBox="1"/>
          <p:nvPr/>
        </p:nvSpPr>
        <p:spPr>
          <a:xfrm>
            <a:off x="6516216" y="3416746"/>
            <a:ext cx="2507704" cy="923330"/>
          </a:xfrm>
          <a:prstGeom prst="rect">
            <a:avLst/>
          </a:prstGeom>
          <a:noFill/>
        </p:spPr>
        <p:txBody>
          <a:bodyPr wrap="square" rtlCol="0">
            <a:spAutoFit/>
          </a:bodyPr>
          <a:lstStyle/>
          <a:p>
            <a:r>
              <a:rPr lang="en-GB" dirty="0" smtClean="0"/>
              <a:t>60% of permanent staff</a:t>
            </a:r>
          </a:p>
          <a:p>
            <a:endParaRPr lang="en-GB" dirty="0" smtClean="0"/>
          </a:p>
          <a:p>
            <a:r>
              <a:rPr lang="en-GB" dirty="0" smtClean="0"/>
              <a:t>$13-15 billion p.a.</a:t>
            </a:r>
            <a:endParaRPr lang="en-GB" dirty="0"/>
          </a:p>
        </p:txBody>
      </p:sp>
      <p:sp>
        <p:nvSpPr>
          <p:cNvPr id="15" name="TextBox 14"/>
          <p:cNvSpPr txBox="1"/>
          <p:nvPr/>
        </p:nvSpPr>
        <p:spPr>
          <a:xfrm>
            <a:off x="3419872" y="4742417"/>
            <a:ext cx="4896544" cy="1184940"/>
          </a:xfrm>
          <a:prstGeom prst="rect">
            <a:avLst/>
          </a:prstGeom>
          <a:noFill/>
        </p:spPr>
        <p:txBody>
          <a:bodyPr wrap="square" rtlCol="0">
            <a:spAutoFit/>
          </a:bodyPr>
          <a:lstStyle/>
          <a:p>
            <a:pPr lvl="3">
              <a:spcBef>
                <a:spcPts val="600"/>
              </a:spcBef>
            </a:pPr>
            <a:r>
              <a:rPr lang="en-US" sz="1400" dirty="0" smtClean="0"/>
              <a:t>Inter-governmental cooperation &amp; policy</a:t>
            </a:r>
          </a:p>
          <a:p>
            <a:pPr lvl="3">
              <a:spcBef>
                <a:spcPts val="600"/>
              </a:spcBef>
            </a:pPr>
            <a:r>
              <a:rPr lang="en-US" sz="1400" dirty="0" smtClean="0"/>
              <a:t>Technical standards &amp; norms</a:t>
            </a:r>
          </a:p>
          <a:p>
            <a:pPr lvl="3">
              <a:spcBef>
                <a:spcPts val="600"/>
              </a:spcBef>
            </a:pPr>
            <a:r>
              <a:rPr lang="en-US" sz="1400" dirty="0" smtClean="0"/>
              <a:t>Research, data &amp; information</a:t>
            </a:r>
          </a:p>
          <a:p>
            <a:pPr lvl="3">
              <a:spcBef>
                <a:spcPts val="600"/>
              </a:spcBef>
            </a:pPr>
            <a:r>
              <a:rPr lang="en-US" sz="1400" dirty="0" smtClean="0"/>
              <a:t>Technical assistance</a:t>
            </a:r>
          </a:p>
        </p:txBody>
      </p:sp>
    </p:spTree>
    <p:extLst>
      <p:ext uri="{BB962C8B-B14F-4D97-AF65-F5344CB8AC3E}">
        <p14:creationId xmlns:p14="http://schemas.microsoft.com/office/powerpoint/2010/main" val="1106451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6" grpId="0" animBg="1"/>
      <p:bldP spid="5" grpId="0"/>
      <p:bldP spid="8" grpId="0" animBg="1"/>
      <p:bldP spid="9" grpId="0"/>
      <p:bldP spid="11" grpId="0"/>
      <p:bldP spid="10" grpId="0"/>
      <p:bldP spid="14"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0" y="1268759"/>
            <a:ext cx="9144000" cy="3231654"/>
          </a:xfrm>
          <a:prstGeom prst="rect">
            <a:avLst/>
          </a:prstGeom>
          <a:noFill/>
        </p:spPr>
        <p:txBody>
          <a:bodyPr wrap="square" rtlCol="0">
            <a:spAutoFit/>
          </a:bodyPr>
          <a:lstStyle/>
          <a:p>
            <a:pPr marL="285750" indent="-285750">
              <a:buFont typeface="Wingdings" pitchFamily="2" charset="2"/>
              <a:buChar char="Ø"/>
            </a:pPr>
            <a:r>
              <a:rPr lang="en-GB" sz="2800" dirty="0" smtClean="0"/>
              <a:t> Research, statistics and information: others do it better?</a:t>
            </a:r>
          </a:p>
          <a:p>
            <a:pPr marL="285750" indent="-285750">
              <a:buFont typeface="Wingdings" pitchFamily="2" charset="2"/>
              <a:buChar char="Ø"/>
            </a:pPr>
            <a:endParaRPr lang="en-GB" sz="2800" dirty="0">
              <a:solidFill>
                <a:srgbClr val="FFC000"/>
              </a:solidFill>
            </a:endParaRPr>
          </a:p>
          <a:p>
            <a:pPr marL="285750" indent="-285750">
              <a:buFont typeface="Wingdings" pitchFamily="2" charset="2"/>
              <a:buChar char="Ø"/>
            </a:pPr>
            <a:endParaRPr lang="en-GB" sz="2800" dirty="0" smtClean="0">
              <a:solidFill>
                <a:srgbClr val="FFC000"/>
              </a:solidFill>
            </a:endParaRPr>
          </a:p>
          <a:p>
            <a:pPr>
              <a:lnSpc>
                <a:spcPct val="150000"/>
              </a:lnSpc>
            </a:pPr>
            <a:r>
              <a:rPr lang="en-GB" sz="2000" dirty="0" smtClean="0">
                <a:solidFill>
                  <a:srgbClr val="FFC000"/>
                </a:solidFill>
              </a:rPr>
              <a:t>  World Bank: 			</a:t>
            </a:r>
            <a:r>
              <a:rPr lang="en-GB" sz="2000" dirty="0" smtClean="0"/>
              <a:t>World Development Indicators</a:t>
            </a:r>
          </a:p>
          <a:p>
            <a:pPr>
              <a:lnSpc>
                <a:spcPct val="150000"/>
              </a:lnSpc>
            </a:pPr>
            <a:r>
              <a:rPr lang="en-GB" sz="2000" dirty="0" smtClean="0">
                <a:solidFill>
                  <a:srgbClr val="FFC000"/>
                </a:solidFill>
              </a:rPr>
              <a:t>  Regional development banks: 	</a:t>
            </a:r>
            <a:r>
              <a:rPr lang="en-GB" sz="2000" dirty="0" smtClean="0"/>
              <a:t>Regional economic surveys</a:t>
            </a:r>
          </a:p>
          <a:p>
            <a:pPr>
              <a:lnSpc>
                <a:spcPct val="150000"/>
              </a:lnSpc>
            </a:pPr>
            <a:r>
              <a:rPr lang="en-GB" sz="2000" dirty="0" smtClean="0">
                <a:solidFill>
                  <a:srgbClr val="FFC000"/>
                </a:solidFill>
              </a:rPr>
              <a:t>  World Resource Institute: </a:t>
            </a:r>
            <a:r>
              <a:rPr lang="en-GB" sz="2000" dirty="0" smtClean="0"/>
              <a:t>	World Resources reports</a:t>
            </a:r>
          </a:p>
          <a:p>
            <a:pPr>
              <a:lnSpc>
                <a:spcPct val="150000"/>
              </a:lnSpc>
            </a:pPr>
            <a:r>
              <a:rPr lang="en-GB" sz="2000" dirty="0" smtClean="0">
                <a:solidFill>
                  <a:srgbClr val="FFC000"/>
                </a:solidFill>
              </a:rPr>
              <a:t>  World Trade Organization:</a:t>
            </a:r>
            <a:r>
              <a:rPr lang="en-GB" sz="2000" dirty="0" smtClean="0"/>
              <a:t>	World Trade Report, World Trade Statistics</a:t>
            </a:r>
            <a:endParaRPr lang="en-GB" sz="2000" dirty="0"/>
          </a:p>
        </p:txBody>
      </p:sp>
    </p:spTree>
    <p:extLst>
      <p:ext uri="{BB962C8B-B14F-4D97-AF65-F5344CB8AC3E}">
        <p14:creationId xmlns:p14="http://schemas.microsoft.com/office/powerpoint/2010/main" val="24469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55576" y="1278627"/>
            <a:ext cx="7560840" cy="3662541"/>
          </a:xfrm>
          <a:prstGeom prst="rect">
            <a:avLst/>
          </a:prstGeom>
          <a:noFill/>
        </p:spPr>
        <p:txBody>
          <a:bodyPr wrap="square" rtlCol="0">
            <a:spAutoFit/>
          </a:bodyPr>
          <a:lstStyle/>
          <a:p>
            <a:pPr marL="285750" indent="-285750">
              <a:buFont typeface="Wingdings" pitchFamily="2" charset="2"/>
              <a:buChar char="Ø"/>
            </a:pPr>
            <a:r>
              <a:rPr lang="en-GB" sz="2800" dirty="0" smtClean="0"/>
              <a:t>International cooperation:  when all 193 countries have a “veto” there is gridlock</a:t>
            </a:r>
          </a:p>
          <a:p>
            <a:pPr marL="285750" indent="-285750">
              <a:buFont typeface="Wingdings" pitchFamily="2" charset="2"/>
              <a:buChar char="Ø"/>
            </a:pPr>
            <a:endParaRPr lang="en-GB" sz="2800" dirty="0">
              <a:solidFill>
                <a:srgbClr val="FFC000"/>
              </a:solidFill>
            </a:endParaRPr>
          </a:p>
          <a:p>
            <a:pPr marL="285750" indent="-285750">
              <a:buFont typeface="Wingdings" pitchFamily="2" charset="2"/>
              <a:buChar char="Ø"/>
            </a:pPr>
            <a:endParaRPr lang="en-GB" sz="2800" dirty="0" smtClean="0">
              <a:solidFill>
                <a:srgbClr val="FFC000"/>
              </a:solidFill>
            </a:endParaRPr>
          </a:p>
          <a:p>
            <a:endParaRPr lang="en-GB" sz="2000" dirty="0" smtClean="0"/>
          </a:p>
          <a:p>
            <a:r>
              <a:rPr lang="en-GB" sz="2000" dirty="0" smtClean="0">
                <a:solidFill>
                  <a:srgbClr val="FFC000"/>
                </a:solidFill>
              </a:rPr>
              <a:t>How many more Conferences of the Parties will it take to get an agreement on climate change (17 and counting…)</a:t>
            </a:r>
          </a:p>
          <a:p>
            <a:endParaRPr lang="en-GB" sz="2000" dirty="0">
              <a:solidFill>
                <a:srgbClr val="FFC000"/>
              </a:solidFill>
            </a:endParaRPr>
          </a:p>
          <a:p>
            <a:r>
              <a:rPr lang="en-GB" sz="2000" dirty="0" smtClean="0">
                <a:solidFill>
                  <a:srgbClr val="FFC000"/>
                </a:solidFill>
              </a:rPr>
              <a:t>Why was the UN ignored during the 2007 global financial crisis (while G20 and WEF seemed relevant)?</a:t>
            </a:r>
            <a:endParaRPr lang="en-GB" sz="2000" dirty="0">
              <a:solidFill>
                <a:srgbClr val="FFC000"/>
              </a:solidFill>
            </a:endParaRPr>
          </a:p>
        </p:txBody>
      </p:sp>
    </p:spTree>
    <p:extLst>
      <p:ext uri="{BB962C8B-B14F-4D97-AF65-F5344CB8AC3E}">
        <p14:creationId xmlns:p14="http://schemas.microsoft.com/office/powerpoint/2010/main" val="1229196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26069" y="1481464"/>
            <a:ext cx="7560840" cy="2646878"/>
          </a:xfrm>
          <a:prstGeom prst="rect">
            <a:avLst/>
          </a:prstGeom>
          <a:noFill/>
        </p:spPr>
        <p:txBody>
          <a:bodyPr wrap="square" rtlCol="0">
            <a:spAutoFit/>
          </a:bodyPr>
          <a:lstStyle/>
          <a:p>
            <a:pPr marL="457200" indent="-457200">
              <a:buFont typeface="Wingdings" pitchFamily="2" charset="2"/>
              <a:buChar char="Ø"/>
            </a:pPr>
            <a:r>
              <a:rPr lang="en-GB" sz="3200" dirty="0" smtClean="0"/>
              <a:t>UN technical assistance: less is less</a:t>
            </a:r>
          </a:p>
          <a:p>
            <a:endParaRPr lang="en-GB" dirty="0"/>
          </a:p>
          <a:p>
            <a:endParaRPr lang="en-GB" dirty="0" smtClean="0"/>
          </a:p>
          <a:p>
            <a:endParaRPr lang="en-GB" dirty="0"/>
          </a:p>
          <a:p>
            <a:endParaRPr lang="en-GB" sz="2000" dirty="0" smtClean="0"/>
          </a:p>
          <a:p>
            <a:r>
              <a:rPr lang="en-GB" sz="2000" dirty="0" smtClean="0">
                <a:solidFill>
                  <a:srgbClr val="FFC000"/>
                </a:solidFill>
              </a:rPr>
              <a:t>In 105 developing countries, UN TA is less than 20% of the total</a:t>
            </a:r>
          </a:p>
          <a:p>
            <a:endParaRPr lang="en-GB" sz="2000" dirty="0" smtClean="0">
              <a:solidFill>
                <a:srgbClr val="FFC000"/>
              </a:solidFill>
            </a:endParaRPr>
          </a:p>
          <a:p>
            <a:r>
              <a:rPr lang="en-GB" sz="2000" dirty="0" smtClean="0">
                <a:solidFill>
                  <a:srgbClr val="FFC000"/>
                </a:solidFill>
              </a:rPr>
              <a:t>In 61 developing countries, UN TA is less than 10% </a:t>
            </a:r>
          </a:p>
        </p:txBody>
      </p:sp>
    </p:spTree>
    <p:extLst>
      <p:ext uri="{BB962C8B-B14F-4D97-AF65-F5344CB8AC3E}">
        <p14:creationId xmlns:p14="http://schemas.microsoft.com/office/powerpoint/2010/main" val="12898195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0" y="1481464"/>
            <a:ext cx="9324528" cy="584775"/>
          </a:xfrm>
          <a:prstGeom prst="rect">
            <a:avLst/>
          </a:prstGeom>
          <a:noFill/>
        </p:spPr>
        <p:txBody>
          <a:bodyPr wrap="square" rtlCol="0">
            <a:spAutoFit/>
          </a:bodyPr>
          <a:lstStyle/>
          <a:p>
            <a:pPr marL="457200" indent="-457200">
              <a:buFont typeface="Wingdings" pitchFamily="2" charset="2"/>
              <a:buChar char="Ø"/>
            </a:pPr>
            <a:r>
              <a:rPr lang="en-GB" sz="3200" dirty="0" smtClean="0"/>
              <a:t>UN technical assistance: different from bilateral?</a:t>
            </a:r>
          </a:p>
        </p:txBody>
      </p:sp>
      <p:graphicFrame>
        <p:nvGraphicFramePr>
          <p:cNvPr id="8" name="Chart 7"/>
          <p:cNvGraphicFramePr/>
          <p:nvPr>
            <p:extLst>
              <p:ext uri="{D42A27DB-BD31-4B8C-83A1-F6EECF244321}">
                <p14:modId xmlns:p14="http://schemas.microsoft.com/office/powerpoint/2010/main" val="409112034"/>
              </p:ext>
            </p:extLst>
          </p:nvPr>
        </p:nvGraphicFramePr>
        <p:xfrm>
          <a:off x="251520" y="2066239"/>
          <a:ext cx="6840760" cy="45460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6228184" y="2924944"/>
            <a:ext cx="2915816" cy="923330"/>
          </a:xfrm>
          <a:prstGeom prst="rect">
            <a:avLst/>
          </a:prstGeom>
          <a:noFill/>
        </p:spPr>
        <p:txBody>
          <a:bodyPr wrap="square" rtlCol="0">
            <a:spAutoFit/>
          </a:bodyPr>
          <a:lstStyle/>
          <a:p>
            <a:r>
              <a:rPr lang="en-GB" dirty="0" smtClean="0"/>
              <a:t>“Reduce donor influence”</a:t>
            </a:r>
          </a:p>
          <a:p>
            <a:r>
              <a:rPr lang="en-GB" dirty="0" smtClean="0"/>
              <a:t>	        </a:t>
            </a:r>
          </a:p>
          <a:p>
            <a:r>
              <a:rPr lang="en-GB" dirty="0"/>
              <a:t>	</a:t>
            </a:r>
            <a:r>
              <a:rPr lang="en-GB" dirty="0" smtClean="0"/>
              <a:t>       (2012 Survey) </a:t>
            </a:r>
            <a:endParaRPr lang="en-GB" dirty="0"/>
          </a:p>
        </p:txBody>
      </p:sp>
    </p:spTree>
    <p:extLst>
      <p:ext uri="{BB962C8B-B14F-4D97-AF65-F5344CB8AC3E}">
        <p14:creationId xmlns:p14="http://schemas.microsoft.com/office/powerpoint/2010/main" val="9258451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sp>
        <p:nvSpPr>
          <p:cNvPr id="3" name="TextBox 2"/>
          <p:cNvSpPr txBox="1"/>
          <p:nvPr/>
        </p:nvSpPr>
        <p:spPr>
          <a:xfrm>
            <a:off x="683568" y="980728"/>
            <a:ext cx="7776864" cy="523220"/>
          </a:xfrm>
          <a:prstGeom prst="rect">
            <a:avLst/>
          </a:prstGeom>
          <a:noFill/>
        </p:spPr>
        <p:txBody>
          <a:bodyPr wrap="square" rtlCol="0">
            <a:spAutoFit/>
          </a:bodyPr>
          <a:lstStyle/>
          <a:p>
            <a:pPr marL="342900" indent="-342900">
              <a:buFont typeface="Wingdings" pitchFamily="2" charset="2"/>
              <a:buChar char="Ø"/>
            </a:pPr>
            <a:r>
              <a:rPr lang="en-GB" sz="2800" dirty="0" smtClean="0"/>
              <a:t>Is the UN relevant in all development domains?</a:t>
            </a:r>
            <a:endParaRPr lang="en-GB" sz="2800" dirty="0"/>
          </a:p>
        </p:txBody>
      </p:sp>
      <p:graphicFrame>
        <p:nvGraphicFramePr>
          <p:cNvPr id="8" name="Diagram 56"/>
          <p:cNvGraphicFramePr/>
          <p:nvPr>
            <p:extLst>
              <p:ext uri="{D42A27DB-BD31-4B8C-83A1-F6EECF244321}">
                <p14:modId xmlns:p14="http://schemas.microsoft.com/office/powerpoint/2010/main" val="2099748174"/>
              </p:ext>
            </p:extLst>
          </p:nvPr>
        </p:nvGraphicFramePr>
        <p:xfrm>
          <a:off x="179512" y="1515562"/>
          <a:ext cx="8964488" cy="50844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5617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sp>
        <p:nvSpPr>
          <p:cNvPr id="3" name="TextBox 2"/>
          <p:cNvSpPr txBox="1"/>
          <p:nvPr/>
        </p:nvSpPr>
        <p:spPr>
          <a:xfrm>
            <a:off x="130771" y="980728"/>
            <a:ext cx="9324528" cy="523220"/>
          </a:xfrm>
          <a:prstGeom prst="rect">
            <a:avLst/>
          </a:prstGeom>
          <a:noFill/>
        </p:spPr>
        <p:txBody>
          <a:bodyPr wrap="square" rtlCol="0">
            <a:spAutoFit/>
          </a:bodyPr>
          <a:lstStyle/>
          <a:p>
            <a:pPr marL="457200" indent="-457200">
              <a:buFont typeface="Wingdings" pitchFamily="2" charset="2"/>
              <a:buChar char="Ø"/>
            </a:pPr>
            <a:r>
              <a:rPr lang="en-GB" sz="2800" dirty="0" smtClean="0"/>
              <a:t>Are all the agencies considered relevant?</a:t>
            </a:r>
          </a:p>
        </p:txBody>
      </p:sp>
      <p:graphicFrame>
        <p:nvGraphicFramePr>
          <p:cNvPr id="10" name="Chart 9"/>
          <p:cNvGraphicFramePr/>
          <p:nvPr>
            <p:extLst>
              <p:ext uri="{D42A27DB-BD31-4B8C-83A1-F6EECF244321}">
                <p14:modId xmlns:p14="http://schemas.microsoft.com/office/powerpoint/2010/main" val="1859769315"/>
              </p:ext>
            </p:extLst>
          </p:nvPr>
        </p:nvGraphicFramePr>
        <p:xfrm>
          <a:off x="130771" y="1559223"/>
          <a:ext cx="8833717" cy="50857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61382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#2: UN irrelevance</a:t>
            </a:r>
            <a:endParaRPr lang="en-GB" sz="4800" dirty="0"/>
          </a:p>
        </p:txBody>
      </p:sp>
      <p:graphicFrame>
        <p:nvGraphicFramePr>
          <p:cNvPr id="6" name="Chart 5"/>
          <p:cNvGraphicFramePr/>
          <p:nvPr>
            <p:extLst>
              <p:ext uri="{D42A27DB-BD31-4B8C-83A1-F6EECF244321}">
                <p14:modId xmlns:p14="http://schemas.microsoft.com/office/powerpoint/2010/main" val="3792175218"/>
              </p:ext>
            </p:extLst>
          </p:nvPr>
        </p:nvGraphicFramePr>
        <p:xfrm>
          <a:off x="179513" y="1916832"/>
          <a:ext cx="4464496" cy="448964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extLst>
              <p:ext uri="{D42A27DB-BD31-4B8C-83A1-F6EECF244321}">
                <p14:modId xmlns:p14="http://schemas.microsoft.com/office/powerpoint/2010/main" val="4140033629"/>
              </p:ext>
            </p:extLst>
          </p:nvPr>
        </p:nvGraphicFramePr>
        <p:xfrm>
          <a:off x="4427984" y="1988840"/>
          <a:ext cx="4464496" cy="43924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015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501" y="2204864"/>
            <a:ext cx="7851648" cy="936104"/>
          </a:xfrm>
        </p:spPr>
        <p:txBody>
          <a:bodyPr>
            <a:normAutofit fontScale="90000"/>
          </a:bodyPr>
          <a:lstStyle/>
          <a:p>
            <a:pPr algn="l"/>
            <a:r>
              <a:rPr lang="en-GB" sz="4800" dirty="0" smtClean="0"/>
              <a:t/>
            </a:r>
            <a:br>
              <a:rPr lang="en-GB" sz="4800" dirty="0" smtClean="0"/>
            </a:br>
            <a:r>
              <a:rPr lang="en-GB" sz="4800" dirty="0"/>
              <a:t/>
            </a:r>
            <a:br>
              <a:rPr lang="en-GB" sz="4800" dirty="0"/>
            </a:br>
            <a:r>
              <a:rPr lang="en-GB" sz="4800" dirty="0" smtClean="0"/>
              <a:t>Challenge #3:  Vested interests</a:t>
            </a:r>
            <a:endParaRPr lang="en-GB" sz="4800" dirty="0"/>
          </a:p>
        </p:txBody>
      </p:sp>
      <p:pic>
        <p:nvPicPr>
          <p:cNvPr id="5"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827584" y="3105835"/>
            <a:ext cx="7272808" cy="1569660"/>
          </a:xfrm>
          <a:prstGeom prst="rect">
            <a:avLst/>
          </a:prstGeom>
        </p:spPr>
        <p:txBody>
          <a:bodyPr wrap="square">
            <a:spAutoFit/>
          </a:bodyPr>
          <a:lstStyle/>
          <a:p>
            <a:pPr marL="285750" indent="-285750">
              <a:buFont typeface="Wingdings" pitchFamily="2" charset="2"/>
              <a:buChar char="Ø"/>
            </a:pPr>
            <a:endParaRPr lang="en-GB" dirty="0" smtClean="0"/>
          </a:p>
          <a:p>
            <a:pPr marL="285750" indent="-285750">
              <a:buFont typeface="Wingdings" pitchFamily="2" charset="2"/>
              <a:buChar char="Ø"/>
            </a:pPr>
            <a:endParaRPr lang="en-GB" dirty="0"/>
          </a:p>
          <a:p>
            <a:pPr marL="285750" indent="-285750">
              <a:buFont typeface="Wingdings" pitchFamily="2" charset="2"/>
              <a:buChar char="Ø"/>
            </a:pPr>
            <a:endParaRPr lang="en-GB" dirty="0" smtClean="0"/>
          </a:p>
          <a:p>
            <a:pPr marL="285750" indent="-285750">
              <a:buFont typeface="Wingdings" pitchFamily="2" charset="2"/>
              <a:buChar char="Ø"/>
            </a:pPr>
            <a:r>
              <a:rPr lang="en-GB" sz="2400" dirty="0"/>
              <a:t>Is the UN development system “too friendly to fail”?</a:t>
            </a:r>
          </a:p>
          <a:p>
            <a:pPr marL="285750" indent="-285750">
              <a:buFont typeface="Wingdings" pitchFamily="2" charset="2"/>
              <a:buChar char="Ø"/>
            </a:pPr>
            <a:endParaRPr lang="en-GB" dirty="0"/>
          </a:p>
        </p:txBody>
      </p:sp>
    </p:spTree>
    <p:extLst>
      <p:ext uri="{BB962C8B-B14F-4D97-AF65-F5344CB8AC3E}">
        <p14:creationId xmlns:p14="http://schemas.microsoft.com/office/powerpoint/2010/main" val="6269794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#3: Vested interests </a:t>
            </a:r>
            <a:endParaRPr lang="en-GB" sz="4800" dirty="0"/>
          </a:p>
        </p:txBody>
      </p:sp>
      <p:pic>
        <p:nvPicPr>
          <p:cNvPr id="5"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11560" y="1340768"/>
            <a:ext cx="7848872" cy="2215991"/>
          </a:xfrm>
          <a:prstGeom prst="rect">
            <a:avLst/>
          </a:prstGeom>
          <a:noFill/>
        </p:spPr>
        <p:txBody>
          <a:bodyPr wrap="square" rtlCol="0">
            <a:spAutoFit/>
          </a:bodyPr>
          <a:lstStyle/>
          <a:p>
            <a:pPr marL="285750" indent="-285750">
              <a:buFont typeface="Wingdings" pitchFamily="2" charset="2"/>
              <a:buChar char="Ø"/>
            </a:pPr>
            <a:r>
              <a:rPr lang="en-GB" sz="2800" dirty="0" smtClean="0"/>
              <a:t>Reforms </a:t>
            </a:r>
            <a:r>
              <a:rPr lang="en-GB" sz="2800" dirty="0" smtClean="0"/>
              <a:t>of the Development System have </a:t>
            </a:r>
            <a:r>
              <a:rPr lang="en-GB" sz="2800" dirty="0" smtClean="0"/>
              <a:t>been </a:t>
            </a:r>
            <a:r>
              <a:rPr lang="en-GB" sz="2800" dirty="0" smtClean="0"/>
              <a:t>tried. </a:t>
            </a:r>
            <a:r>
              <a:rPr lang="en-GB" sz="2800" dirty="0" smtClean="0"/>
              <a:t>For example…..</a:t>
            </a:r>
          </a:p>
          <a:p>
            <a:endParaRPr lang="en-GB" sz="2800" dirty="0"/>
          </a:p>
          <a:p>
            <a:endParaRPr lang="en-GB" dirty="0"/>
          </a:p>
          <a:p>
            <a:endParaRPr lang="en-GB" dirty="0" smtClean="0"/>
          </a:p>
          <a:p>
            <a:endParaRPr lang="en-GB" dirty="0"/>
          </a:p>
        </p:txBody>
      </p:sp>
      <p:sp>
        <p:nvSpPr>
          <p:cNvPr id="4" name="TextBox 3"/>
          <p:cNvSpPr txBox="1"/>
          <p:nvPr/>
        </p:nvSpPr>
        <p:spPr>
          <a:xfrm>
            <a:off x="503548" y="2852936"/>
            <a:ext cx="8064896" cy="2252924"/>
          </a:xfrm>
          <a:prstGeom prst="rect">
            <a:avLst/>
          </a:prstGeom>
          <a:noFill/>
        </p:spPr>
        <p:txBody>
          <a:bodyPr wrap="square" rtlCol="0">
            <a:spAutoFit/>
          </a:bodyPr>
          <a:lstStyle/>
          <a:p>
            <a:pPr>
              <a:lnSpc>
                <a:spcPct val="170000"/>
              </a:lnSpc>
            </a:pPr>
            <a:r>
              <a:rPr lang="fr-CH" dirty="0">
                <a:solidFill>
                  <a:srgbClr val="FFC000"/>
                </a:solidFill>
              </a:rPr>
              <a:t>1969: </a:t>
            </a:r>
            <a:r>
              <a:rPr lang="fr-CH" dirty="0" smtClean="0">
                <a:solidFill>
                  <a:srgbClr val="FFC000"/>
                </a:solidFill>
              </a:rPr>
              <a:t>	</a:t>
            </a:r>
            <a:r>
              <a:rPr lang="fr-CH" dirty="0" err="1" smtClean="0"/>
              <a:t>Study</a:t>
            </a:r>
            <a:r>
              <a:rPr lang="fr-CH" dirty="0" smtClean="0"/>
              <a:t> </a:t>
            </a:r>
            <a:r>
              <a:rPr lang="fr-CH" dirty="0"/>
              <a:t>of the </a:t>
            </a:r>
            <a:r>
              <a:rPr lang="fr-CH" dirty="0" err="1"/>
              <a:t>Capacity</a:t>
            </a:r>
            <a:r>
              <a:rPr lang="fr-CH" dirty="0"/>
              <a:t> of the UNDS (Jackson Report)</a:t>
            </a:r>
          </a:p>
          <a:p>
            <a:pPr>
              <a:lnSpc>
                <a:spcPct val="170000"/>
              </a:lnSpc>
            </a:pPr>
            <a:r>
              <a:rPr lang="fr-CH" dirty="0">
                <a:solidFill>
                  <a:srgbClr val="FFC000"/>
                </a:solidFill>
              </a:rPr>
              <a:t>1975: </a:t>
            </a:r>
            <a:r>
              <a:rPr lang="fr-CH" dirty="0" smtClean="0"/>
              <a:t>	New </a:t>
            </a:r>
            <a:r>
              <a:rPr lang="fr-CH" dirty="0"/>
              <a:t>UN Structure for Global </a:t>
            </a:r>
            <a:r>
              <a:rPr lang="fr-CH" dirty="0" err="1"/>
              <a:t>Economic</a:t>
            </a:r>
            <a:r>
              <a:rPr lang="fr-CH" dirty="0"/>
              <a:t> </a:t>
            </a:r>
            <a:r>
              <a:rPr lang="fr-CH" dirty="0" err="1"/>
              <a:t>Cooperation</a:t>
            </a:r>
            <a:r>
              <a:rPr lang="fr-CH" dirty="0"/>
              <a:t> (Gardner Report)</a:t>
            </a:r>
          </a:p>
          <a:p>
            <a:pPr>
              <a:lnSpc>
                <a:spcPct val="170000"/>
              </a:lnSpc>
            </a:pPr>
            <a:r>
              <a:rPr lang="fr-CH" dirty="0">
                <a:solidFill>
                  <a:srgbClr val="FFC000"/>
                </a:solidFill>
              </a:rPr>
              <a:t>1995:</a:t>
            </a:r>
            <a:r>
              <a:rPr lang="fr-CH" dirty="0"/>
              <a:t> </a:t>
            </a:r>
            <a:r>
              <a:rPr lang="fr-CH" dirty="0" smtClean="0"/>
              <a:t>	Our </a:t>
            </a:r>
            <a:r>
              <a:rPr lang="fr-CH" dirty="0"/>
              <a:t>Global </a:t>
            </a:r>
            <a:r>
              <a:rPr lang="fr-CH" dirty="0" err="1"/>
              <a:t>Neighbourhood</a:t>
            </a:r>
            <a:r>
              <a:rPr lang="fr-CH" dirty="0"/>
              <a:t> (Carlsson, </a:t>
            </a:r>
            <a:r>
              <a:rPr lang="fr-CH" dirty="0" err="1"/>
              <a:t>Ramphal</a:t>
            </a:r>
            <a:r>
              <a:rPr lang="fr-CH" dirty="0"/>
              <a:t>)</a:t>
            </a:r>
          </a:p>
          <a:p>
            <a:pPr>
              <a:lnSpc>
                <a:spcPct val="170000"/>
              </a:lnSpc>
            </a:pPr>
            <a:r>
              <a:rPr lang="fr-CH" dirty="0">
                <a:solidFill>
                  <a:srgbClr val="FFC000"/>
                </a:solidFill>
              </a:rPr>
              <a:t>2006:</a:t>
            </a:r>
            <a:r>
              <a:rPr lang="fr-CH" dirty="0"/>
              <a:t> </a:t>
            </a:r>
            <a:r>
              <a:rPr lang="fr-CH" dirty="0" smtClean="0"/>
              <a:t>	</a:t>
            </a:r>
            <a:r>
              <a:rPr lang="fr-CH" dirty="0" err="1" smtClean="0"/>
              <a:t>Delivering</a:t>
            </a:r>
            <a:r>
              <a:rPr lang="fr-CH" dirty="0" smtClean="0"/>
              <a:t> </a:t>
            </a:r>
            <a:r>
              <a:rPr lang="fr-CH" dirty="0"/>
              <a:t>as One</a:t>
            </a:r>
          </a:p>
          <a:p>
            <a:endParaRPr lang="en-GB" dirty="0"/>
          </a:p>
        </p:txBody>
      </p:sp>
    </p:spTree>
    <p:extLst>
      <p:ext uri="{BB962C8B-B14F-4D97-AF65-F5344CB8AC3E}">
        <p14:creationId xmlns:p14="http://schemas.microsoft.com/office/powerpoint/2010/main" val="246500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784" y="-27801"/>
            <a:ext cx="7851648" cy="936104"/>
          </a:xfrm>
        </p:spPr>
        <p:txBody>
          <a:bodyPr>
            <a:normAutofit/>
          </a:bodyPr>
          <a:lstStyle/>
          <a:p>
            <a:pPr algn="l"/>
            <a:r>
              <a:rPr lang="en-GB" sz="4800" dirty="0" smtClean="0"/>
              <a:t>Challenge #3: Vested interests</a:t>
            </a:r>
            <a:endParaRPr lang="en-GB" sz="4800" dirty="0"/>
          </a:p>
        </p:txBody>
      </p:sp>
      <p:pic>
        <p:nvPicPr>
          <p:cNvPr id="5"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9552" y="1196752"/>
            <a:ext cx="8064896" cy="523220"/>
          </a:xfrm>
          <a:prstGeom prst="rect">
            <a:avLst/>
          </a:prstGeom>
          <a:noFill/>
        </p:spPr>
        <p:txBody>
          <a:bodyPr wrap="square" rtlCol="0">
            <a:spAutoFit/>
          </a:bodyPr>
          <a:lstStyle/>
          <a:p>
            <a:pPr marL="285750" indent="-285750">
              <a:buFont typeface="Wingdings" pitchFamily="2" charset="2"/>
              <a:buChar char="Ø"/>
            </a:pPr>
            <a:r>
              <a:rPr lang="en-GB" sz="2800" dirty="0" smtClean="0"/>
              <a:t>But reforms fall short </a:t>
            </a:r>
            <a:r>
              <a:rPr lang="en-GB" sz="2800" dirty="0" smtClean="0"/>
              <a:t>because of…</a:t>
            </a:r>
            <a:endParaRPr lang="en-GB" sz="2800" dirty="0"/>
          </a:p>
        </p:txBody>
      </p:sp>
      <p:sp>
        <p:nvSpPr>
          <p:cNvPr id="6" name="TextBox 5"/>
          <p:cNvSpPr txBox="1"/>
          <p:nvPr/>
        </p:nvSpPr>
        <p:spPr>
          <a:xfrm>
            <a:off x="755576" y="2060848"/>
            <a:ext cx="7200800" cy="3785652"/>
          </a:xfrm>
          <a:prstGeom prst="rect">
            <a:avLst/>
          </a:prstGeom>
          <a:noFill/>
        </p:spPr>
        <p:txBody>
          <a:bodyPr wrap="square" rtlCol="0">
            <a:spAutoFit/>
          </a:bodyPr>
          <a:lstStyle/>
          <a:p>
            <a:pPr>
              <a:lnSpc>
                <a:spcPct val="200000"/>
              </a:lnSpc>
            </a:pPr>
            <a:r>
              <a:rPr lang="en-GB" sz="2400" dirty="0" smtClean="0">
                <a:solidFill>
                  <a:srgbClr val="FFC000"/>
                </a:solidFill>
              </a:rPr>
              <a:t>“Intergovernmental gridlock”</a:t>
            </a:r>
          </a:p>
          <a:p>
            <a:pPr>
              <a:lnSpc>
                <a:spcPct val="200000"/>
              </a:lnSpc>
            </a:pPr>
            <a:r>
              <a:rPr lang="en-GB" sz="2400" dirty="0" smtClean="0">
                <a:solidFill>
                  <a:srgbClr val="FFC000"/>
                </a:solidFill>
              </a:rPr>
              <a:t>Staff conservatism</a:t>
            </a:r>
          </a:p>
          <a:p>
            <a:pPr>
              <a:lnSpc>
                <a:spcPct val="200000"/>
              </a:lnSpc>
            </a:pPr>
            <a:r>
              <a:rPr lang="en-GB" sz="2400" dirty="0" smtClean="0">
                <a:solidFill>
                  <a:srgbClr val="FFC000"/>
                </a:solidFill>
              </a:rPr>
              <a:t>Multiple governance</a:t>
            </a:r>
          </a:p>
          <a:p>
            <a:pPr>
              <a:lnSpc>
                <a:spcPct val="200000"/>
              </a:lnSpc>
            </a:pPr>
            <a:r>
              <a:rPr lang="en-GB" sz="2400" dirty="0" smtClean="0">
                <a:solidFill>
                  <a:srgbClr val="FFC000"/>
                </a:solidFill>
              </a:rPr>
              <a:t>Funding patterns</a:t>
            </a:r>
          </a:p>
          <a:p>
            <a:pPr>
              <a:lnSpc>
                <a:spcPct val="200000"/>
              </a:lnSpc>
            </a:pPr>
            <a:r>
              <a:rPr lang="en-GB" sz="2400" dirty="0" smtClean="0">
                <a:solidFill>
                  <a:srgbClr val="FFC000"/>
                </a:solidFill>
              </a:rPr>
              <a:t>Absence of results</a:t>
            </a:r>
          </a:p>
        </p:txBody>
      </p:sp>
    </p:spTree>
    <p:extLst>
      <p:ext uri="{BB962C8B-B14F-4D97-AF65-F5344CB8AC3E}">
        <p14:creationId xmlns:p14="http://schemas.microsoft.com/office/powerpoint/2010/main" val="106728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6">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 calcmode="lin" valueType="num">
                                      <p:cBhvr>
                                        <p:cTn id="15" dur="10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6">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p:cTn id="23" dur="1000" fill="hold"/>
                                        <p:tgtEl>
                                          <p:spTgt spid="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6">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anim calcmode="lin" valueType="num">
                                      <p:cBhvr>
                                        <p:cTn id="31" dur="1000" fill="hold"/>
                                        <p:tgtEl>
                                          <p:spTgt spid="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6">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6">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6">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32656"/>
            <a:ext cx="7851648" cy="720080"/>
          </a:xfrm>
        </p:spPr>
        <p:txBody>
          <a:bodyPr>
            <a:normAutofit fontScale="90000"/>
          </a:bodyPr>
          <a:lstStyle/>
          <a:p>
            <a:pPr algn="l"/>
            <a:r>
              <a:rPr lang="en-GB" sz="4800" dirty="0" smtClean="0"/>
              <a:t>Is UN Development a “System”</a:t>
            </a:r>
            <a:endParaRPr lang="en-GB" sz="4800" dirty="0"/>
          </a:p>
        </p:txBody>
      </p:sp>
      <p:sp>
        <p:nvSpPr>
          <p:cNvPr id="3" name="Subtitle 2"/>
          <p:cNvSpPr>
            <a:spLocks noGrp="1"/>
          </p:cNvSpPr>
          <p:nvPr>
            <p:ph type="subTitle" idx="1"/>
          </p:nvPr>
        </p:nvSpPr>
        <p:spPr>
          <a:xfrm>
            <a:off x="533400" y="1268760"/>
            <a:ext cx="7854696" cy="4680520"/>
          </a:xfrm>
        </p:spPr>
        <p:txBody>
          <a:bodyPr>
            <a:normAutofit/>
          </a:bodyPr>
          <a:lstStyle/>
          <a:p>
            <a:pPr algn="l"/>
            <a:endParaRPr lang="en-GB" sz="4800" dirty="0"/>
          </a:p>
          <a:p>
            <a:pPr algn="l"/>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1381821"/>
            <a:ext cx="8280920" cy="5016758"/>
          </a:xfrm>
          <a:prstGeom prst="rect">
            <a:avLst/>
          </a:prstGeom>
          <a:noFill/>
        </p:spPr>
        <p:txBody>
          <a:bodyPr wrap="square" rtlCol="0">
            <a:spAutoFit/>
          </a:bodyPr>
          <a:lstStyle/>
          <a:p>
            <a:pPr marL="457200" indent="-457200">
              <a:buFont typeface="Arial" pitchFamily="34" charset="0"/>
              <a:buChar char="•"/>
            </a:pPr>
            <a:r>
              <a:rPr lang="en-GB" sz="3200" dirty="0" smtClean="0">
                <a:latin typeface="+mj-lt"/>
              </a:rPr>
              <a:t>UN Charter chapter X: “International Economic and Social Cooperation”</a:t>
            </a:r>
          </a:p>
          <a:p>
            <a:pPr marL="457200" indent="-457200">
              <a:buFont typeface="Arial" pitchFamily="34" charset="0"/>
              <a:buChar char="•"/>
            </a:pPr>
            <a:endParaRPr lang="en-GB" sz="3200" dirty="0" smtClean="0">
              <a:latin typeface="+mj-lt"/>
            </a:endParaRPr>
          </a:p>
          <a:p>
            <a:pPr marL="457200" indent="-457200">
              <a:buFont typeface="Arial" pitchFamily="34" charset="0"/>
              <a:buChar char="•"/>
            </a:pPr>
            <a:r>
              <a:rPr lang="en-GB" sz="3200" dirty="0" smtClean="0">
                <a:latin typeface="+mj-lt"/>
              </a:rPr>
              <a:t>Medium and long-term development objectives</a:t>
            </a:r>
          </a:p>
          <a:p>
            <a:pPr marL="457200" indent="-457200">
              <a:buFont typeface="Arial" pitchFamily="34" charset="0"/>
              <a:buChar char="•"/>
            </a:pPr>
            <a:endParaRPr lang="en-GB" sz="3200" dirty="0" smtClean="0">
              <a:latin typeface="+mj-lt"/>
            </a:endParaRPr>
          </a:p>
          <a:p>
            <a:pPr marL="457200" indent="-457200">
              <a:buFont typeface="Arial" pitchFamily="34" charset="0"/>
              <a:buChar char="•"/>
            </a:pPr>
            <a:r>
              <a:rPr lang="en-GB" sz="3200" dirty="0" smtClean="0">
                <a:latin typeface="+mj-lt"/>
              </a:rPr>
              <a:t>“Operational”: member of the UN Development Group</a:t>
            </a:r>
          </a:p>
          <a:p>
            <a:pPr marL="457200" indent="-457200">
              <a:buFont typeface="Arial" pitchFamily="34" charset="0"/>
              <a:buChar char="•"/>
            </a:pPr>
            <a:endParaRPr lang="en-GB" sz="3200" dirty="0" smtClean="0">
              <a:latin typeface="+mj-lt"/>
            </a:endParaRPr>
          </a:p>
          <a:p>
            <a:pPr marL="457200" indent="-457200">
              <a:buFont typeface="Arial" pitchFamily="34" charset="0"/>
              <a:buChar char="•"/>
            </a:pPr>
            <a:r>
              <a:rPr lang="en-GB" sz="3200" dirty="0" smtClean="0">
                <a:latin typeface="+mj-lt"/>
              </a:rPr>
              <a:t>MDGs</a:t>
            </a:r>
            <a:endParaRPr lang="en-GB" sz="3200" dirty="0">
              <a:latin typeface="+mj-lt"/>
            </a:endParaRPr>
          </a:p>
        </p:txBody>
      </p:sp>
    </p:spTree>
    <p:extLst>
      <p:ext uri="{BB962C8B-B14F-4D97-AF65-F5344CB8AC3E}">
        <p14:creationId xmlns:p14="http://schemas.microsoft.com/office/powerpoint/2010/main" val="195274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492896"/>
            <a:ext cx="7851648" cy="936104"/>
          </a:xfrm>
        </p:spPr>
        <p:txBody>
          <a:bodyPr>
            <a:normAutofit/>
          </a:bodyPr>
          <a:lstStyle/>
          <a:p>
            <a:pPr algn="l"/>
            <a:r>
              <a:rPr lang="en-GB" sz="4800" dirty="0" smtClean="0"/>
              <a:t>So…..making change happen</a:t>
            </a:r>
            <a:endParaRPr lang="en-GB" sz="4800" dirty="0"/>
          </a:p>
        </p:txBody>
      </p:sp>
      <p:pic>
        <p:nvPicPr>
          <p:cNvPr id="5"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2506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645024"/>
            <a:ext cx="7851648" cy="936104"/>
          </a:xfrm>
        </p:spPr>
        <p:txBody>
          <a:bodyPr>
            <a:normAutofit fontScale="90000"/>
          </a:bodyPr>
          <a:lstStyle/>
          <a:p>
            <a:pPr algn="l"/>
            <a:r>
              <a:rPr lang="en-GB" sz="4800" dirty="0" smtClean="0"/>
              <a:t/>
            </a:r>
            <a:br>
              <a:rPr lang="en-GB" sz="4800" dirty="0" smtClean="0"/>
            </a:br>
            <a:r>
              <a:rPr lang="en-GB" sz="4800" dirty="0"/>
              <a:t/>
            </a:r>
            <a:br>
              <a:rPr lang="en-GB" sz="4800" dirty="0"/>
            </a:br>
            <a:r>
              <a:rPr lang="en-GB" sz="4400" dirty="0" smtClean="0"/>
              <a:t>First UN (Governments) can:</a:t>
            </a:r>
            <a:br>
              <a:rPr lang="en-GB" sz="4400" dirty="0" smtClean="0"/>
            </a:br>
            <a:r>
              <a:rPr lang="en-GB" sz="4400" dirty="0"/>
              <a:t/>
            </a:r>
            <a:br>
              <a:rPr lang="en-GB" sz="4400" dirty="0"/>
            </a:br>
            <a:r>
              <a:rPr lang="en-GB" sz="4400" dirty="0" smtClean="0">
                <a:solidFill>
                  <a:srgbClr val="FFC000"/>
                </a:solidFill>
              </a:rPr>
              <a:t>1. Take lessons from the evidence</a:t>
            </a:r>
            <a:br>
              <a:rPr lang="en-GB" sz="4400" dirty="0" smtClean="0">
                <a:solidFill>
                  <a:srgbClr val="FFC000"/>
                </a:solidFill>
              </a:rPr>
            </a:br>
            <a:r>
              <a:rPr lang="en-GB" sz="4400" dirty="0">
                <a:solidFill>
                  <a:srgbClr val="FFC000"/>
                </a:solidFill>
              </a:rPr>
              <a:t/>
            </a:r>
            <a:br>
              <a:rPr lang="en-GB" sz="4400" dirty="0">
                <a:solidFill>
                  <a:srgbClr val="FFC000"/>
                </a:solidFill>
              </a:rPr>
            </a:br>
            <a:r>
              <a:rPr lang="en-GB" sz="4400" dirty="0" smtClean="0">
                <a:solidFill>
                  <a:srgbClr val="FFC000"/>
                </a:solidFill>
              </a:rPr>
              <a:t>2. Agree to pool funding </a:t>
            </a:r>
            <a:endParaRPr lang="en-GB" sz="4400" dirty="0">
              <a:solidFill>
                <a:srgbClr val="FFC000"/>
              </a:solidFill>
            </a:endParaRPr>
          </a:p>
        </p:txBody>
      </p:sp>
      <p:pic>
        <p:nvPicPr>
          <p:cNvPr id="5"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8365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5260801"/>
            <a:ext cx="8568952" cy="936104"/>
          </a:xfrm>
        </p:spPr>
        <p:txBody>
          <a:bodyPr>
            <a:normAutofit fontScale="90000"/>
          </a:bodyPr>
          <a:lstStyle/>
          <a:p>
            <a:pPr algn="l"/>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400" dirty="0" smtClean="0"/>
              <a:t>Second UN (Secretariats) can:</a:t>
            </a:r>
            <a:br>
              <a:rPr lang="en-GB" sz="4400" dirty="0" smtClean="0"/>
            </a:br>
            <a:r>
              <a:rPr lang="en-GB" sz="4400" dirty="0"/>
              <a:t/>
            </a:r>
            <a:br>
              <a:rPr lang="en-GB" sz="4400" dirty="0"/>
            </a:br>
            <a:r>
              <a:rPr lang="en-GB" sz="4400" dirty="0" smtClean="0">
                <a:solidFill>
                  <a:srgbClr val="FFC000"/>
                </a:solidFill>
              </a:rPr>
              <a:t>1. Complete the DAO recommendations</a:t>
            </a:r>
            <a:br>
              <a:rPr lang="en-GB" sz="4400" dirty="0" smtClean="0">
                <a:solidFill>
                  <a:srgbClr val="FFC000"/>
                </a:solidFill>
              </a:rPr>
            </a:br>
            <a:r>
              <a:rPr lang="en-GB" sz="4400" dirty="0">
                <a:solidFill>
                  <a:srgbClr val="FFC000"/>
                </a:solidFill>
              </a:rPr>
              <a:t/>
            </a:r>
            <a:br>
              <a:rPr lang="en-GB" sz="4400" dirty="0">
                <a:solidFill>
                  <a:srgbClr val="FFC000"/>
                </a:solidFill>
              </a:rPr>
            </a:br>
            <a:r>
              <a:rPr lang="en-GB" sz="4400" dirty="0" smtClean="0">
                <a:solidFill>
                  <a:srgbClr val="FFC000"/>
                </a:solidFill>
              </a:rPr>
              <a:t>2. Use the post-MDG period to re-    	think UN development role</a:t>
            </a:r>
            <a:br>
              <a:rPr lang="en-GB" sz="4400" dirty="0" smtClean="0">
                <a:solidFill>
                  <a:srgbClr val="FFC000"/>
                </a:solidFill>
              </a:rPr>
            </a:br>
            <a:r>
              <a:rPr lang="en-GB" sz="4400" dirty="0">
                <a:solidFill>
                  <a:srgbClr val="FFC000"/>
                </a:solidFill>
              </a:rPr>
              <a:t/>
            </a:r>
            <a:br>
              <a:rPr lang="en-GB" sz="4400" dirty="0">
                <a:solidFill>
                  <a:srgbClr val="FFC000"/>
                </a:solidFill>
              </a:rPr>
            </a:br>
            <a:r>
              <a:rPr lang="en-GB" sz="4400" dirty="0" smtClean="0">
                <a:solidFill>
                  <a:srgbClr val="FFC000"/>
                </a:solidFill>
              </a:rPr>
              <a:t>3. Improve remuneration and 	recruitment </a:t>
            </a:r>
            <a:endParaRPr lang="en-GB" sz="4400" dirty="0">
              <a:solidFill>
                <a:srgbClr val="FFC000"/>
              </a:solidFill>
            </a:endParaRPr>
          </a:p>
        </p:txBody>
      </p:sp>
      <p:pic>
        <p:nvPicPr>
          <p:cNvPr id="5"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5069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501" y="6093296"/>
            <a:ext cx="7851648" cy="554360"/>
          </a:xfrm>
        </p:spPr>
        <p:txBody>
          <a:bodyPr>
            <a:normAutofit fontScale="90000"/>
          </a:bodyPr>
          <a:lstStyle/>
          <a:p>
            <a:pPr algn="l"/>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smtClean="0"/>
              <a:t>Third UN (“the peoples”) can:</a:t>
            </a:r>
            <a:br>
              <a:rPr lang="en-GB" sz="4800" dirty="0" smtClean="0"/>
            </a:br>
            <a:r>
              <a:rPr lang="en-GB" sz="4800" dirty="0"/>
              <a:t/>
            </a:r>
            <a:br>
              <a:rPr lang="en-GB" sz="4800" dirty="0"/>
            </a:br>
            <a:r>
              <a:rPr lang="en-GB" sz="4800" dirty="0" smtClean="0">
                <a:solidFill>
                  <a:srgbClr val="FFC000"/>
                </a:solidFill>
              </a:rPr>
              <a:t>1. Continue survey and research 	to demonstrate the 	advantages of reform</a:t>
            </a:r>
            <a:br>
              <a:rPr lang="en-GB" sz="4800" dirty="0" smtClean="0">
                <a:solidFill>
                  <a:srgbClr val="FFC000"/>
                </a:solidFill>
              </a:rPr>
            </a:br>
            <a:r>
              <a:rPr lang="en-GB" sz="4800" dirty="0">
                <a:solidFill>
                  <a:srgbClr val="FFC000"/>
                </a:solidFill>
              </a:rPr>
              <a:t/>
            </a:r>
            <a:br>
              <a:rPr lang="en-GB" sz="4800" dirty="0">
                <a:solidFill>
                  <a:srgbClr val="FFC000"/>
                </a:solidFill>
              </a:rPr>
            </a:br>
            <a:r>
              <a:rPr lang="en-GB" sz="4800" dirty="0" smtClean="0">
                <a:solidFill>
                  <a:srgbClr val="FFC000"/>
                </a:solidFill>
              </a:rPr>
              <a:t>2. Build global networks to 	advocate change</a:t>
            </a:r>
            <a:br>
              <a:rPr lang="en-GB" sz="4800" dirty="0" smtClean="0">
                <a:solidFill>
                  <a:srgbClr val="FFC000"/>
                </a:solidFill>
              </a:rPr>
            </a:br>
            <a:r>
              <a:rPr lang="en-GB" sz="4800" dirty="0">
                <a:solidFill>
                  <a:srgbClr val="FFC000"/>
                </a:solidFill>
              </a:rPr>
              <a:t/>
            </a:r>
            <a:br>
              <a:rPr lang="en-GB" sz="4800" dirty="0">
                <a:solidFill>
                  <a:srgbClr val="FFC000"/>
                </a:solidFill>
              </a:rPr>
            </a:br>
            <a:endParaRPr lang="en-GB" sz="4800" dirty="0">
              <a:solidFill>
                <a:srgbClr val="FFC000"/>
              </a:solidFill>
            </a:endParaRPr>
          </a:p>
        </p:txBody>
      </p:sp>
      <p:pic>
        <p:nvPicPr>
          <p:cNvPr id="5"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9654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8603" y="1700808"/>
            <a:ext cx="7851648" cy="410344"/>
          </a:xfrm>
        </p:spPr>
        <p:txBody>
          <a:bodyPr>
            <a:normAutofit fontScale="90000"/>
          </a:bodyPr>
          <a:lstStyle/>
          <a:p>
            <a:pPr algn="ct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a:t/>
            </a:r>
            <a:br>
              <a:rPr lang="en-GB" sz="4800" dirty="0"/>
            </a:br>
            <a:r>
              <a:rPr lang="en-GB" sz="4800" dirty="0" smtClean="0"/>
              <a:t/>
            </a:r>
            <a:br>
              <a:rPr lang="en-GB" sz="4800" dirty="0" smtClean="0"/>
            </a:br>
            <a:r>
              <a:rPr lang="en-GB" sz="4800" dirty="0" smtClean="0"/>
              <a:t>Copies of the reports:</a:t>
            </a:r>
            <a:r>
              <a:rPr lang="en-GB" sz="4800" dirty="0"/>
              <a:t/>
            </a:r>
            <a:br>
              <a:rPr lang="en-GB" sz="4800" dirty="0"/>
            </a:br>
            <a:r>
              <a:rPr lang="en-GB" sz="4000" dirty="0" smtClean="0">
                <a:solidFill>
                  <a:srgbClr val="FFC000"/>
                </a:solidFill>
              </a:rPr>
              <a:t>www.FutureUN.org</a:t>
            </a:r>
            <a:endParaRPr lang="en-GB" sz="4000" dirty="0">
              <a:solidFill>
                <a:srgbClr val="FFC000"/>
              </a:solidFill>
            </a:endParaRPr>
          </a:p>
        </p:txBody>
      </p:sp>
      <p:pic>
        <p:nvPicPr>
          <p:cNvPr id="5"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Stephen\Documents\Scanned Documents\UN relevance report cov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2412901"/>
            <a:ext cx="2445110" cy="3356992"/>
          </a:xfrm>
          <a:prstGeom prst="rect">
            <a:avLst/>
          </a:prstGeom>
          <a:noFill/>
          <a:ln w="38100">
            <a:solidFill>
              <a:srgbClr val="FFC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rgbClr val="FFFFFF"/>
                </a:solidFill>
              </a14:hiddenFill>
            </a:ext>
          </a:extLst>
        </p:spPr>
      </p:pic>
      <p:pic>
        <p:nvPicPr>
          <p:cNvPr id="6" name="Picture 4" descr="C:\Users\Stephen\Documents\Scanned Documents\Making Change Happen cov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03648" y="2404678"/>
            <a:ext cx="2347587" cy="3365215"/>
          </a:xfrm>
          <a:prstGeom prst="rect">
            <a:avLst/>
          </a:prstGeom>
          <a:noFill/>
          <a:ln w="57150">
            <a:solidFill>
              <a:srgbClr val="FFC00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369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425" y="188640"/>
            <a:ext cx="8791575" cy="720080"/>
          </a:xfrm>
          <a:ln>
            <a:noFill/>
          </a:ln>
          <a:effectLst>
            <a:outerShdw blurRad="50800" dist="38100" dir="2700000" algn="tl" rotWithShape="0">
              <a:prstClr val="black">
                <a:alpha val="40000"/>
              </a:prstClr>
            </a:outerShdw>
          </a:effectLst>
        </p:spPr>
        <p:txBody>
          <a:bodyPr>
            <a:normAutofit fontScale="90000"/>
          </a:bodyPr>
          <a:lstStyle/>
          <a:p>
            <a:pPr algn="l"/>
            <a:r>
              <a:rPr lang="en-GB" sz="4400" dirty="0" smtClean="0"/>
              <a:t>The UN Development System today</a:t>
            </a:r>
            <a:br>
              <a:rPr lang="en-GB" sz="4400" dirty="0" smtClean="0"/>
            </a:br>
            <a:endParaRPr lang="en-GB" sz="2200" dirty="0"/>
          </a:p>
        </p:txBody>
      </p:sp>
      <p:sp>
        <p:nvSpPr>
          <p:cNvPr id="3" name="Subtitle 2"/>
          <p:cNvSpPr>
            <a:spLocks noGrp="1"/>
          </p:cNvSpPr>
          <p:nvPr>
            <p:ph type="subTitle" idx="1"/>
          </p:nvPr>
        </p:nvSpPr>
        <p:spPr>
          <a:xfrm flipV="1">
            <a:off x="533400" y="5949280"/>
            <a:ext cx="7854696" cy="457200"/>
          </a:xfrm>
        </p:spPr>
        <p:txBody>
          <a:bodyPr>
            <a:normAutofit fontScale="62500" lnSpcReduction="20000"/>
          </a:bodyPr>
          <a:lstStyle/>
          <a:p>
            <a:pPr algn="l"/>
            <a:endParaRPr lang="en-GB" sz="4800" dirty="0"/>
          </a:p>
          <a:p>
            <a:pPr algn="l"/>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024" y="908720"/>
            <a:ext cx="8900095" cy="5353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6819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6024"/>
            <a:ext cx="7851648" cy="980728"/>
          </a:xfrm>
          <a:ln>
            <a:noFill/>
          </a:ln>
          <a:scene3d>
            <a:camera prst="orthographicFront"/>
            <a:lightRig rig="freezing" dir="t">
              <a:rot lat="0" lon="0" rev="5640000"/>
            </a:lightRig>
          </a:scene3d>
          <a:sp3d>
            <a:bevelT/>
          </a:sp3d>
        </p:spPr>
        <p:txBody>
          <a:bodyPr>
            <a:normAutofit/>
            <a:scene3d>
              <a:camera prst="orthographicFront"/>
              <a:lightRig rig="freezing" dir="t">
                <a:rot lat="0" lon="0" rev="5640000"/>
              </a:lightRig>
            </a:scene3d>
            <a:sp3d prstMaterial="flat">
              <a:bevelT w="38100" h="38100"/>
              <a:contourClr>
                <a:schemeClr val="tx2"/>
              </a:contourClr>
            </a:sp3d>
          </a:bodyPr>
          <a:lstStyle/>
          <a:p>
            <a:pPr algn="l"/>
            <a:r>
              <a:rPr lang="en-GB" sz="4400" dirty="0" smtClean="0"/>
              <a:t>UN Development’s 3 challenges</a:t>
            </a:r>
            <a:endParaRPr lang="en-GB" sz="4400" dirty="0"/>
          </a:p>
        </p:txBody>
      </p:sp>
      <p:sp>
        <p:nvSpPr>
          <p:cNvPr id="3" name="Subtitle 2"/>
          <p:cNvSpPr>
            <a:spLocks noGrp="1"/>
          </p:cNvSpPr>
          <p:nvPr>
            <p:ph type="subTitle" idx="1"/>
          </p:nvPr>
        </p:nvSpPr>
        <p:spPr>
          <a:xfrm>
            <a:off x="533400" y="3228536"/>
            <a:ext cx="7854696" cy="2720744"/>
          </a:xfrm>
        </p:spPr>
        <p:txBody>
          <a:bodyPr>
            <a:normAutofit/>
          </a:bodyPr>
          <a:lstStyle/>
          <a:p>
            <a:pPr algn="l"/>
            <a:endParaRPr lang="en-GB" sz="4800" dirty="0"/>
          </a:p>
          <a:p>
            <a:pPr algn="l"/>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txBox="1">
            <a:spLocks/>
          </p:cNvSpPr>
          <p:nvPr/>
        </p:nvSpPr>
        <p:spPr>
          <a:xfrm>
            <a:off x="395536" y="1268760"/>
            <a:ext cx="8538152" cy="4979640"/>
          </a:xfrm>
          <a:prstGeom prst="rect">
            <a:avLst/>
          </a:prstGeom>
        </p:spPr>
        <p:txBody>
          <a:bodyPr vert="horz" lIns="0" rIns="18288">
            <a:normAutofit/>
          </a:bodyPr>
          <a:lstStyle>
            <a:lvl1pPr marL="0" marR="45720" indent="0" algn="r" rtl="0"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0"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0"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lvl="7" algn="l">
              <a:spcBef>
                <a:spcPts val="0"/>
              </a:spcBef>
            </a:pPr>
            <a:endParaRPr lang="en-US" sz="2400" dirty="0" smtClean="0"/>
          </a:p>
          <a:p>
            <a:pPr lvl="6" algn="l">
              <a:spcBef>
                <a:spcPts val="0"/>
              </a:spcBef>
            </a:pPr>
            <a:endParaRPr lang="en-US" sz="2400" dirty="0"/>
          </a:p>
        </p:txBody>
      </p:sp>
      <p:sp>
        <p:nvSpPr>
          <p:cNvPr id="4" name="TextBox 3"/>
          <p:cNvSpPr txBox="1"/>
          <p:nvPr/>
        </p:nvSpPr>
        <p:spPr>
          <a:xfrm>
            <a:off x="683568" y="1916832"/>
            <a:ext cx="7848872" cy="2862322"/>
          </a:xfrm>
          <a:prstGeom prst="rect">
            <a:avLst/>
          </a:prstGeom>
          <a:noFill/>
        </p:spPr>
        <p:txBody>
          <a:bodyPr wrap="square" rtlCol="0">
            <a:spAutoFit/>
          </a:bodyPr>
          <a:lstStyle/>
          <a:p>
            <a:pPr marL="342900" indent="-342900">
              <a:buAutoNum type="arabicPeriod"/>
            </a:pPr>
            <a:r>
              <a:rPr lang="en-GB" sz="3600" b="1" dirty="0" smtClean="0">
                <a:latin typeface="+mj-lt"/>
              </a:rPr>
              <a:t>   Organizational incoherence</a:t>
            </a:r>
          </a:p>
          <a:p>
            <a:pPr marL="342900" indent="-342900">
              <a:buAutoNum type="arabicPeriod"/>
            </a:pPr>
            <a:endParaRPr lang="en-GB" sz="3600" b="1" dirty="0">
              <a:latin typeface="+mj-lt"/>
            </a:endParaRPr>
          </a:p>
          <a:p>
            <a:pPr marL="342900" indent="-342900">
              <a:buAutoNum type="arabicPeriod"/>
            </a:pPr>
            <a:r>
              <a:rPr lang="en-GB" sz="3600" b="1" dirty="0" smtClean="0">
                <a:latin typeface="+mj-lt"/>
              </a:rPr>
              <a:t>   Growing irrelevance</a:t>
            </a:r>
          </a:p>
          <a:p>
            <a:pPr marL="342900" indent="-342900">
              <a:buAutoNum type="arabicPeriod"/>
            </a:pPr>
            <a:endParaRPr lang="en-GB" sz="3600" b="1" dirty="0">
              <a:latin typeface="+mj-lt"/>
            </a:endParaRPr>
          </a:p>
          <a:p>
            <a:pPr marL="342900" indent="-342900">
              <a:buAutoNum type="arabicPeriod"/>
            </a:pPr>
            <a:r>
              <a:rPr lang="en-GB" sz="3600" b="1" dirty="0" smtClean="0">
                <a:latin typeface="+mj-lt"/>
              </a:rPr>
              <a:t>   Vested interests</a:t>
            </a:r>
            <a:endParaRPr lang="en-GB" sz="3600" b="1" dirty="0">
              <a:latin typeface="+mj-lt"/>
            </a:endParaRPr>
          </a:p>
        </p:txBody>
      </p:sp>
    </p:spTree>
    <p:extLst>
      <p:ext uri="{BB962C8B-B14F-4D97-AF65-F5344CB8AC3E}">
        <p14:creationId xmlns:p14="http://schemas.microsoft.com/office/powerpoint/2010/main" val="3905729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p:cTn id="2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76672"/>
            <a:ext cx="7851648" cy="936104"/>
          </a:xfrm>
        </p:spPr>
        <p:txBody>
          <a:bodyPr>
            <a:normAutofit/>
          </a:bodyPr>
          <a:lstStyle/>
          <a:p>
            <a:pPr algn="l"/>
            <a:r>
              <a:rPr lang="en-GB" sz="4800" dirty="0" smtClean="0"/>
              <a:t>Who says so?</a:t>
            </a:r>
            <a:endParaRPr lang="en-GB" sz="4800" dirty="0"/>
          </a:p>
        </p:txBody>
      </p:sp>
      <p:sp>
        <p:nvSpPr>
          <p:cNvPr id="3" name="Subtitle 2"/>
          <p:cNvSpPr>
            <a:spLocks noGrp="1"/>
          </p:cNvSpPr>
          <p:nvPr>
            <p:ph type="subTitle" idx="1"/>
          </p:nvPr>
        </p:nvSpPr>
        <p:spPr>
          <a:xfrm>
            <a:off x="533400" y="2060848"/>
            <a:ext cx="7854696" cy="3888432"/>
          </a:xfrm>
        </p:spPr>
        <p:txBody>
          <a:bodyPr>
            <a:normAutofit/>
          </a:bodyPr>
          <a:lstStyle/>
          <a:p>
            <a:pPr algn="l"/>
            <a:endParaRPr lang="en-GB" sz="4800" dirty="0" smtClean="0"/>
          </a:p>
          <a:p>
            <a:pPr algn="l"/>
            <a:r>
              <a:rPr lang="en-GB" sz="4800" dirty="0" smtClean="0"/>
              <a:t>Two global surveys of the UN,</a:t>
            </a:r>
          </a:p>
          <a:p>
            <a:pPr algn="l"/>
            <a:r>
              <a:rPr lang="en-GB" sz="4800" dirty="0" smtClean="0"/>
              <a:t>2010 and 2012</a:t>
            </a:r>
          </a:p>
          <a:p>
            <a:pPr algn="l"/>
            <a:endParaRPr lang="en-GB" sz="4800" dirty="0"/>
          </a:p>
          <a:p>
            <a:pPr algn="l"/>
            <a:endParaRPr lang="en-GB" sz="48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627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1073"/>
            <a:ext cx="9144000" cy="936104"/>
          </a:xfrm>
        </p:spPr>
        <p:txBody>
          <a:bodyPr>
            <a:noAutofit/>
          </a:bodyPr>
          <a:lstStyle/>
          <a:p>
            <a:pPr algn="l"/>
            <a:r>
              <a:rPr lang="en-GB" sz="4400" dirty="0" smtClean="0"/>
              <a:t>Who says so? Respondents by region</a:t>
            </a:r>
            <a:endParaRPr lang="en-GB" sz="44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319863"/>
            <a:ext cx="8280920" cy="4919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074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8640"/>
            <a:ext cx="9144000" cy="936104"/>
          </a:xfrm>
        </p:spPr>
        <p:txBody>
          <a:bodyPr>
            <a:noAutofit/>
          </a:bodyPr>
          <a:lstStyle/>
          <a:p>
            <a:pPr algn="l"/>
            <a:r>
              <a:rPr lang="en-GB" sz="4000" dirty="0" smtClean="0"/>
              <a:t>Who says so? Respondents by occupation</a:t>
            </a:r>
            <a:endParaRPr lang="en-GB" sz="40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268760"/>
            <a:ext cx="5688631" cy="5137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644007" y="1556931"/>
            <a:ext cx="1584176" cy="369332"/>
          </a:xfrm>
          <a:prstGeom prst="rect">
            <a:avLst/>
          </a:prstGeom>
          <a:noFill/>
        </p:spPr>
        <p:txBody>
          <a:bodyPr wrap="square" rtlCol="0">
            <a:spAutoFit/>
          </a:bodyPr>
          <a:lstStyle/>
          <a:p>
            <a:r>
              <a:rPr lang="en-GB" dirty="0" smtClean="0">
                <a:solidFill>
                  <a:schemeClr val="bg1"/>
                </a:solidFill>
              </a:rPr>
              <a:t>Private sector</a:t>
            </a:r>
            <a:endParaRPr lang="en-GB" dirty="0">
              <a:solidFill>
                <a:schemeClr val="bg1"/>
              </a:solidFill>
            </a:endParaRPr>
          </a:p>
        </p:txBody>
      </p:sp>
      <p:sp>
        <p:nvSpPr>
          <p:cNvPr id="5" name="TextBox 4"/>
          <p:cNvSpPr txBox="1"/>
          <p:nvPr/>
        </p:nvSpPr>
        <p:spPr>
          <a:xfrm>
            <a:off x="4472225" y="5603286"/>
            <a:ext cx="1728193" cy="369332"/>
          </a:xfrm>
          <a:prstGeom prst="rect">
            <a:avLst/>
          </a:prstGeom>
          <a:noFill/>
        </p:spPr>
        <p:txBody>
          <a:bodyPr wrap="square" rtlCol="0">
            <a:spAutoFit/>
          </a:bodyPr>
          <a:lstStyle/>
          <a:p>
            <a:r>
              <a:rPr lang="en-GB" dirty="0" smtClean="0">
                <a:solidFill>
                  <a:schemeClr val="bg1"/>
                </a:solidFill>
              </a:rPr>
              <a:t>Governments</a:t>
            </a:r>
            <a:endParaRPr lang="en-GB" dirty="0">
              <a:solidFill>
                <a:schemeClr val="bg1"/>
              </a:solidFill>
            </a:endParaRPr>
          </a:p>
        </p:txBody>
      </p:sp>
      <p:sp>
        <p:nvSpPr>
          <p:cNvPr id="6" name="TextBox 5"/>
          <p:cNvSpPr txBox="1"/>
          <p:nvPr/>
        </p:nvSpPr>
        <p:spPr>
          <a:xfrm>
            <a:off x="1052554" y="1268761"/>
            <a:ext cx="1728191" cy="369332"/>
          </a:xfrm>
          <a:prstGeom prst="rect">
            <a:avLst/>
          </a:prstGeom>
          <a:noFill/>
        </p:spPr>
        <p:txBody>
          <a:bodyPr wrap="square" rtlCol="0">
            <a:spAutoFit/>
          </a:bodyPr>
          <a:lstStyle/>
          <a:p>
            <a:r>
              <a:rPr lang="en-GB" dirty="0" smtClean="0">
                <a:solidFill>
                  <a:schemeClr val="bg1"/>
                </a:solidFill>
              </a:rPr>
              <a:t>UN staff</a:t>
            </a:r>
            <a:endParaRPr lang="en-GB" dirty="0">
              <a:solidFill>
                <a:schemeClr val="bg1"/>
              </a:solidFill>
            </a:endParaRPr>
          </a:p>
        </p:txBody>
      </p:sp>
      <p:sp>
        <p:nvSpPr>
          <p:cNvPr id="7" name="TextBox 6"/>
          <p:cNvSpPr txBox="1"/>
          <p:nvPr/>
        </p:nvSpPr>
        <p:spPr>
          <a:xfrm>
            <a:off x="422812" y="2101498"/>
            <a:ext cx="1224136" cy="369332"/>
          </a:xfrm>
          <a:prstGeom prst="rect">
            <a:avLst/>
          </a:prstGeom>
          <a:noFill/>
        </p:spPr>
        <p:txBody>
          <a:bodyPr wrap="square" rtlCol="0">
            <a:spAutoFit/>
          </a:bodyPr>
          <a:lstStyle/>
          <a:p>
            <a:r>
              <a:rPr lang="en-GB" dirty="0" smtClean="0">
                <a:solidFill>
                  <a:schemeClr val="bg1"/>
                </a:solidFill>
              </a:rPr>
              <a:t>Academia</a:t>
            </a:r>
            <a:endParaRPr lang="en-GB" dirty="0">
              <a:solidFill>
                <a:schemeClr val="bg1"/>
              </a:solidFill>
            </a:endParaRPr>
          </a:p>
        </p:txBody>
      </p:sp>
      <p:sp>
        <p:nvSpPr>
          <p:cNvPr id="8" name="TextBox 7"/>
          <p:cNvSpPr txBox="1"/>
          <p:nvPr/>
        </p:nvSpPr>
        <p:spPr>
          <a:xfrm>
            <a:off x="422812" y="4859868"/>
            <a:ext cx="1296143" cy="369332"/>
          </a:xfrm>
          <a:prstGeom prst="rect">
            <a:avLst/>
          </a:prstGeom>
          <a:noFill/>
        </p:spPr>
        <p:txBody>
          <a:bodyPr wrap="square" rtlCol="0">
            <a:spAutoFit/>
          </a:bodyPr>
          <a:lstStyle/>
          <a:p>
            <a:r>
              <a:rPr lang="en-GB" dirty="0" smtClean="0">
                <a:solidFill>
                  <a:schemeClr val="bg1"/>
                </a:solidFill>
              </a:rPr>
              <a:t>NGOs</a:t>
            </a:r>
            <a:endParaRPr lang="en-GB" dirty="0">
              <a:solidFill>
                <a:schemeClr val="bg1"/>
              </a:solidFill>
            </a:endParaRPr>
          </a:p>
        </p:txBody>
      </p:sp>
      <p:sp>
        <p:nvSpPr>
          <p:cNvPr id="9" name="TextBox 8"/>
          <p:cNvSpPr txBox="1"/>
          <p:nvPr/>
        </p:nvSpPr>
        <p:spPr>
          <a:xfrm>
            <a:off x="422812" y="5609003"/>
            <a:ext cx="2420614" cy="646331"/>
          </a:xfrm>
          <a:prstGeom prst="rect">
            <a:avLst/>
          </a:prstGeom>
          <a:noFill/>
        </p:spPr>
        <p:txBody>
          <a:bodyPr wrap="square" rtlCol="0">
            <a:spAutoFit/>
          </a:bodyPr>
          <a:lstStyle/>
          <a:p>
            <a:r>
              <a:rPr lang="en-GB" dirty="0" smtClean="0">
                <a:solidFill>
                  <a:schemeClr val="bg1"/>
                </a:solidFill>
              </a:rPr>
              <a:t>International public</a:t>
            </a:r>
          </a:p>
          <a:p>
            <a:r>
              <a:rPr lang="en-GB" dirty="0" smtClean="0">
                <a:solidFill>
                  <a:schemeClr val="bg1"/>
                </a:solidFill>
              </a:rPr>
              <a:t>organizations</a:t>
            </a:r>
            <a:endParaRPr lang="en-GB" dirty="0">
              <a:solidFill>
                <a:schemeClr val="bg1"/>
              </a:solidFill>
            </a:endParaRPr>
          </a:p>
        </p:txBody>
      </p:sp>
      <p:sp>
        <p:nvSpPr>
          <p:cNvPr id="10" name="TextBox 9"/>
          <p:cNvSpPr txBox="1"/>
          <p:nvPr/>
        </p:nvSpPr>
        <p:spPr>
          <a:xfrm>
            <a:off x="6516216" y="2101498"/>
            <a:ext cx="2185392" cy="1477328"/>
          </a:xfrm>
          <a:prstGeom prst="rect">
            <a:avLst/>
          </a:prstGeom>
          <a:noFill/>
        </p:spPr>
        <p:txBody>
          <a:bodyPr wrap="square" rtlCol="0">
            <a:spAutoFit/>
          </a:bodyPr>
          <a:lstStyle/>
          <a:p>
            <a:r>
              <a:rPr lang="en-GB" dirty="0" smtClean="0"/>
              <a:t>First UN:        </a:t>
            </a:r>
            <a:r>
              <a:rPr lang="en-GB" dirty="0" smtClean="0"/>
              <a:t> 25</a:t>
            </a:r>
            <a:r>
              <a:rPr lang="en-GB" dirty="0" smtClean="0"/>
              <a:t>%</a:t>
            </a:r>
          </a:p>
          <a:p>
            <a:endParaRPr lang="en-GB" dirty="0" smtClean="0"/>
          </a:p>
          <a:p>
            <a:r>
              <a:rPr lang="en-GB" dirty="0" smtClean="0"/>
              <a:t>Second UN:    11%</a:t>
            </a:r>
          </a:p>
          <a:p>
            <a:endParaRPr lang="en-GB" dirty="0"/>
          </a:p>
          <a:p>
            <a:r>
              <a:rPr lang="en-GB" dirty="0" smtClean="0"/>
              <a:t>Third UN:      </a:t>
            </a:r>
            <a:r>
              <a:rPr lang="en-GB" dirty="0" smtClean="0"/>
              <a:t> 64</a:t>
            </a:r>
            <a:r>
              <a:rPr lang="en-GB" dirty="0" smtClean="0"/>
              <a:t>% </a:t>
            </a:r>
            <a:endParaRPr lang="en-GB" dirty="0"/>
          </a:p>
        </p:txBody>
      </p:sp>
    </p:spTree>
    <p:extLst>
      <p:ext uri="{BB962C8B-B14F-4D97-AF65-F5344CB8AC3E}">
        <p14:creationId xmlns:p14="http://schemas.microsoft.com/office/powerpoint/2010/main" val="589615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600"/>
            <a:ext cx="9612560" cy="3338391"/>
          </a:xfrm>
        </p:spPr>
        <p:txBody>
          <a:bodyPr>
            <a:normAutofit/>
          </a:bodyPr>
          <a:lstStyle/>
          <a:p>
            <a:pPr algn="l"/>
            <a:r>
              <a:rPr lang="en-GB" sz="4000" dirty="0" smtClean="0"/>
              <a:t>  Challenge #1: Organizational incoherence</a:t>
            </a:r>
            <a:endParaRPr lang="en-GB" sz="4000" dirty="0"/>
          </a:p>
        </p:txBody>
      </p:sp>
      <p:pic>
        <p:nvPicPr>
          <p:cNvPr id="1026" name="Picture 2" descr="C:\Users\Stephen\Pictures\My Pictures\FUN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0432" y="6165304"/>
            <a:ext cx="482352" cy="482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24460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992</TotalTime>
  <Words>962</Words>
  <Application>Microsoft Office PowerPoint</Application>
  <PresentationFormat>On-screen Show (4:3)</PresentationFormat>
  <Paragraphs>248</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The UN Development System</vt:lpstr>
      <vt:lpstr>   What is the “UN”? Four pillars</vt:lpstr>
      <vt:lpstr>Is UN Development a “System”</vt:lpstr>
      <vt:lpstr>The UN Development System today </vt:lpstr>
      <vt:lpstr>UN Development’s 3 challenges</vt:lpstr>
      <vt:lpstr>Who says so?</vt:lpstr>
      <vt:lpstr>Who says so? Respondents by region</vt:lpstr>
      <vt:lpstr>Who says so? Respondents by occupation</vt:lpstr>
      <vt:lpstr>  Challenge #1: Organizational incoherence</vt:lpstr>
      <vt:lpstr>Challenge #1: Organizational incoherence</vt:lpstr>
      <vt:lpstr>Challenge #1: Organizational incoherence</vt:lpstr>
      <vt:lpstr>Challenge #1: Organizational incoherence</vt:lpstr>
      <vt:lpstr>Challenge #1: needed short-term changes</vt:lpstr>
      <vt:lpstr>Challenge #1: country priorities</vt:lpstr>
      <vt:lpstr>Challenge #1: long-term change</vt:lpstr>
      <vt:lpstr>Challenge #2: UN irrelevance</vt:lpstr>
      <vt:lpstr>Challenge #2: UN irrelevance</vt:lpstr>
      <vt:lpstr>Challenge #2: UN irrelevance</vt:lpstr>
      <vt:lpstr>Challenge #2: UN irrelevance</vt:lpstr>
      <vt:lpstr>Challenge #2: UN irrelevance</vt:lpstr>
      <vt:lpstr>Challenge #2: UN irrelevance</vt:lpstr>
      <vt:lpstr>Challenge #2: UN irrelevance</vt:lpstr>
      <vt:lpstr>Challenge #2: UN irrelevance</vt:lpstr>
      <vt:lpstr>Challenge #2: UN irrelevance</vt:lpstr>
      <vt:lpstr>Challenge #2: UN irrelevance</vt:lpstr>
      <vt:lpstr>Challenge #2: UN irrelevance</vt:lpstr>
      <vt:lpstr>  Challenge #3:  Vested interests</vt:lpstr>
      <vt:lpstr>Challenge #3: Vested interests </vt:lpstr>
      <vt:lpstr>Challenge #3: Vested interests</vt:lpstr>
      <vt:lpstr>So…..making change happen</vt:lpstr>
      <vt:lpstr>  First UN (Governments) can:  1. Take lessons from the evidence  2. Agree to pool funding </vt:lpstr>
      <vt:lpstr>      Second UN (Secretariats) can:  1. Complete the DAO recommendations  2. Use the post-MDG period to re-     think UN development role  3. Improve remuneration and  recruitment </vt:lpstr>
      <vt:lpstr>         Third UN (“the peoples”) can:  1. Continue survey and research  to demonstrate the  advantages of reform  2. Build global networks to  advocate change  </vt:lpstr>
      <vt:lpstr>         Copies of the reports: www.FutureUN.org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 Development System</dc:title>
  <dc:creator>Stephen</dc:creator>
  <cp:lastModifiedBy>Stephen</cp:lastModifiedBy>
  <cp:revision>48</cp:revision>
  <dcterms:created xsi:type="dcterms:W3CDTF">2012-11-10T15:52:49Z</dcterms:created>
  <dcterms:modified xsi:type="dcterms:W3CDTF">2012-11-12T13:51:18Z</dcterms:modified>
</cp:coreProperties>
</file>